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1" Type="http://schemas.openxmlformats.org/officeDocument/2006/relationships/slide" Target="slides/slide36.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miter/>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 name="Shape 6"/>
          <p:cNvSpPr txBox="1"/>
          <p:nvPr>
            <p:ph idx="11" type="ftr"/>
          </p:nvPr>
        </p:nvSpPr>
        <p:spPr>
          <a:xfrm>
            <a:off x="0" y="8685211"/>
            <a:ext cx="2971799" cy="457200"/>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7" name="Shape 7"/>
          <p:cNvSpPr txBox="1"/>
          <p:nvPr>
            <p:ph idx="12" type="sldNum"/>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baseline="0" i="0" lang="en-US" sz="1200" u="none" cap="none" strike="noStrike">
                <a:solidFill>
                  <a:srgbClr val="000000"/>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91" name="Shape 9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Welcome to “MLA Formatting and Style Guide“. This Power Point Presentation is designed to introduce your students to the basics of MLA Formatting and Style. You might want to supplement the presentation with more detailed information available on the OWL’s “MLA 2009 Formatting and Style Guide“ at http://owl.english.purdue.edu/owl/resource/747/01/</a:t>
            </a:r>
          </a:p>
          <a:p>
            <a:pPr indent="0" lvl="0" marL="0" marR="0" rtl="0" algn="l">
              <a:spcBef>
                <a:spcPts val="0"/>
              </a:spcBef>
              <a:buFont typeface="Arial"/>
              <a:buNone/>
            </a:pPr>
            <a:r>
              <a:t/>
            </a:r>
            <a:endParaRPr b="0" baseline="0" i="0" sz="1800" u="none" cap="none" strike="noStrike">
              <a:latin typeface="Arial"/>
              <a:ea typeface="Arial"/>
              <a:cs typeface="Arial"/>
              <a:sym typeface="Arial"/>
            </a:endParaRP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Designer: Ethan Sproat</a:t>
            </a: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Based on slide designs from the OWL “APA Formatting and Style Guide “powerpoint by Jennifer Liethen Kunka and Elena Lawrick.</a:t>
            </a: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Contributors: Tony Russell, Alllen Brizee, Jennifer Liethen Kunka, Joe Barbato, Dave Neyhart, Erin E. Karper, Karl Stolley, Kristen Seas, Tony Russell, and Elizabeth Angeli.</a:t>
            </a:r>
          </a:p>
          <a:p>
            <a:pPr indent="0" lvl="0" marL="0" marR="0" rtl="0" algn="l">
              <a:spcBef>
                <a:spcPts val="0"/>
              </a:spcBef>
              <a:buSzPct val="25000"/>
              <a:buFont typeface="Arial"/>
              <a:buNone/>
            </a:pPr>
            <a:r>
              <a:rPr b="0" baseline="0" i="0" lang="en-US" sz="1800" u="none" cap="none" strike="noStrike"/>
              <a:t>Revising Author: Arielle McKee, 2014</a:t>
            </a:r>
          </a:p>
        </p:txBody>
      </p:sp>
      <p:sp>
        <p:nvSpPr>
          <p:cNvPr id="92" name="Shape 92"/>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98" name="Shape 19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 not make a title page for your paper unless specifically requested</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･In the upper left-hand corner of the first page, list your name, your instructor's name, the course, and the date. Again, be sure to use double-spaced text.</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･Double space again and center the title.</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 not underline, italicize, or place your title in quotation marks; write the title in Title Case (standard capitalization), not in all capital letters.</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･Use quotation marks and/or italics when referring to other works in your title, just as you would in your text: Fear and Loathing in Las Vegas as Morality Play; Human Weariness in “After Apple Picking“</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･Double space between the title and the first line of the text.</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･Create a header in the upper right-hand corner that includes your last name, followed by a space with a page number; number all pages consecutively with Arabic numerals (1, 2, 3, 4, etc.), one-half inch from the top and flush with the right margin. (Note: Your instructor or other readers may ask that you omit last name/page number header on your first page. Always follow instructor guidelines.)</a:t>
            </a:r>
          </a:p>
          <a:p>
            <a:pPr>
              <a:spcBef>
                <a:spcPts val="0"/>
              </a:spcBef>
              <a:buNone/>
            </a:pPr>
            <a:r>
              <a:t/>
            </a:r>
            <a:endParaRPr b="0" baseline="0" i="0" sz="1800" u="none" cap="none" strike="noStrike">
              <a:latin typeface="Arial"/>
              <a:ea typeface="Arial"/>
              <a:cs typeface="Arial"/>
              <a:sym typeface="Arial"/>
            </a:endParaRPr>
          </a:p>
        </p:txBody>
      </p:sp>
      <p:sp>
        <p:nvSpPr>
          <p:cNvPr id="199" name="Shape 199"/>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4" name="Shape 214"/>
        <p:cNvGrpSpPr/>
        <p:nvPr/>
      </p:nvGrpSpPr>
      <p:grpSpPr>
        <a:xfrm>
          <a:off x="0" y="0"/>
          <a:ext cx="0" cy="0"/>
          <a:chOff x="0" y="0"/>
          <a:chExt cx="0" cy="0"/>
        </a:xfrm>
      </p:grpSpPr>
      <p:sp>
        <p:nvSpPr>
          <p:cNvPr id="215" name="Shape 21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16" name="Shape 21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2" marL="0" marR="0" rtl="0" algn="l">
              <a:spcBef>
                <a:spcPts val="0"/>
              </a:spcBef>
              <a:buSzPct val="25000"/>
              <a:buFont typeface="Arial"/>
              <a:buNone/>
            </a:pPr>
            <a:r>
              <a:rPr b="0" baseline="0" i="0" lang="en-US" sz="1800" u="none" cap="none" strike="noStrike">
                <a:latin typeface="Arial"/>
                <a:ea typeface="Arial"/>
                <a:cs typeface="Arial"/>
                <a:sym typeface="Arial"/>
              </a:rPr>
              <a:t>Section Headings</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Writers sometimes use Section Headings to improve a document’s readability. These sections may include individual chapters or other named parts of a book or essay.</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Essays</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MLA recommends that when you divide an essay into sections that you number those sections with an Arabic number and a period followed by a space and the section name.</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Books</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MLA does not have a prescribed system of headings for books. If you are only using one level of headings, meaning that all of the sections are distinct and parallel and have no additional sections that fit within them, MLA recommends that these sections resemble one another grammatically. For instance, if your headings are typically short phrases, make all of the headings short phrases (and not, for example, full sentences). Otherwise, the formatting is up to you. It should, however, be consistent throughout the document.</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If you employ multiple levels of headings (some of your sections have sections within sections), you may want to provide a key of your chosen level headings and their formatting to your instructor or editor. </a:t>
            </a:r>
          </a:p>
          <a:p>
            <a:pPr>
              <a:spcBef>
                <a:spcPts val="0"/>
              </a:spcBef>
              <a:buNone/>
            </a:pPr>
            <a:r>
              <a:t/>
            </a:r>
            <a:endParaRPr b="0" baseline="0" i="0" sz="1800" u="none" cap="none" strike="noStrike">
              <a:latin typeface="Arial"/>
              <a:ea typeface="Arial"/>
              <a:cs typeface="Arial"/>
              <a:sym typeface="Arial"/>
            </a:endParaRPr>
          </a:p>
        </p:txBody>
      </p:sp>
      <p:sp>
        <p:nvSpPr>
          <p:cNvPr id="217" name="Shape 217"/>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7" name="Shape 227"/>
        <p:cNvGrpSpPr/>
        <p:nvPr/>
      </p:nvGrpSpPr>
      <p:grpSpPr>
        <a:xfrm>
          <a:off x="0" y="0"/>
          <a:ext cx="0" cy="0"/>
          <a:chOff x="0" y="0"/>
          <a:chExt cx="0" cy="0"/>
        </a:xfrm>
      </p:grpSpPr>
      <p:sp>
        <p:nvSpPr>
          <p:cNvPr id="228" name="Shape 22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29" name="Shape 22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2" marL="0" marR="0" rtl="0" algn="l">
              <a:spcBef>
                <a:spcPts val="0"/>
              </a:spcBef>
              <a:buSzPct val="25000"/>
              <a:buFont typeface="Arial"/>
              <a:buNone/>
            </a:pPr>
            <a:r>
              <a:rPr b="1" baseline="0" i="0" lang="en-US" sz="1800" u="none" cap="none" strike="noStrike">
                <a:latin typeface="Arial"/>
                <a:ea typeface="Arial"/>
                <a:cs typeface="Arial"/>
                <a:sym typeface="Arial"/>
              </a:rPr>
              <a:t>Sample Section Headings</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The sample headings on this slide are meant to be used only as a reference. You may employ whatever system of formatting that works best for you so long as it remains consistent throughout the document.</a:t>
            </a:r>
          </a:p>
          <a:p>
            <a:pPr>
              <a:spcBef>
                <a:spcPts val="0"/>
              </a:spcBef>
              <a:buNone/>
            </a:pPr>
            <a:r>
              <a:t/>
            </a:r>
            <a:endParaRPr b="0" baseline="0" i="0" sz="1800" u="none" cap="none" strike="noStrike">
              <a:latin typeface="Arial"/>
              <a:ea typeface="Arial"/>
              <a:cs typeface="Arial"/>
              <a:sym typeface="Arial"/>
            </a:endParaRPr>
          </a:p>
        </p:txBody>
      </p:sp>
      <p:sp>
        <p:nvSpPr>
          <p:cNvPr id="230" name="Shape 230"/>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41" name="Shape 24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2" marL="0" marR="0" rtl="0" algn="l">
              <a:spcBef>
                <a:spcPts val="0"/>
              </a:spcBef>
              <a:buSzPct val="25000"/>
              <a:buFont typeface="Arial"/>
              <a:buNone/>
            </a:pPr>
            <a:r>
              <a:rPr b="0" baseline="0" i="0" lang="en-US" sz="1800" u="none" cap="none" strike="noStrike">
                <a:latin typeface="Arial"/>
                <a:ea typeface="Arial"/>
                <a:cs typeface="Arial"/>
                <a:sym typeface="Arial"/>
              </a:rPr>
              <a:t>Basic In-Text Citation Rules</a:t>
            </a:r>
          </a:p>
          <a:p>
            <a:pPr indent="0" lvl="2" marL="0" marR="0" rtl="0" algn="l">
              <a:spcBef>
                <a:spcPts val="0"/>
              </a:spcBef>
              <a:buFont typeface="Arial"/>
              <a:buNone/>
            </a:pPr>
            <a:r>
              <a:t/>
            </a:r>
            <a:endParaRPr b="0" baseline="0" i="0" sz="1800" u="none" cap="none" strike="noStrike">
              <a:latin typeface="Arial"/>
              <a:ea typeface="Arial"/>
              <a:cs typeface="Arial"/>
              <a:sym typeface="Arial"/>
            </a:endParaRP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In MLA style, referring to the works of others in your text is done by using what is known as parenthetical citation. This method involves placing relevant source information in parentheses after a quote or a paraphrase.</a:t>
            </a:r>
          </a:p>
          <a:p>
            <a:pPr indent="0" lvl="2" marL="0" marR="0" rtl="0" algn="l">
              <a:spcBef>
                <a:spcPts val="0"/>
              </a:spcBef>
              <a:buFont typeface="Arial"/>
              <a:buNone/>
            </a:pPr>
            <a:r>
              <a:t/>
            </a:r>
            <a:endParaRPr b="0" baseline="0" i="0" sz="1800" u="none" cap="none" strike="noStrike">
              <a:latin typeface="Arial"/>
              <a:ea typeface="Arial"/>
              <a:cs typeface="Arial"/>
              <a:sym typeface="Arial"/>
            </a:endParaRP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General Guidelines</a:t>
            </a:r>
          </a:p>
          <a:p>
            <a:pPr indent="0" lvl="2" marL="0" marR="0" rtl="0" algn="l">
              <a:spcBef>
                <a:spcPts val="0"/>
              </a:spcBef>
              <a:buFont typeface="Arial"/>
              <a:buNone/>
            </a:pPr>
            <a:r>
              <a:t/>
            </a:r>
            <a:endParaRPr b="0" baseline="0" i="0" sz="1800" u="none" cap="none" strike="noStrike">
              <a:latin typeface="Arial"/>
              <a:ea typeface="Arial"/>
              <a:cs typeface="Arial"/>
              <a:sym typeface="Arial"/>
            </a:endParaRP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･The source information required in a parenthetical citation depends (1.) upon the source medium (e.g. Print, Web, DVD) and (2.) upon the sourceﾕs entry on the Works Cited (bibliography) page.</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･Any source information that you provide in-text must correspond to the source information on the Works Cited page. More specifically, whatever signal word or phrase you provide to your readers in the text, must be the first thing that appears on the left-hand margin of the corresponding entry in the Works Cited list.</a:t>
            </a:r>
          </a:p>
        </p:txBody>
      </p:sp>
      <p:sp>
        <p:nvSpPr>
          <p:cNvPr id="242" name="Shape 242"/>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58" name="Shape 25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2" marL="0" marR="0" rtl="0" algn="l">
              <a:spcBef>
                <a:spcPts val="0"/>
              </a:spcBef>
              <a:buSzPct val="25000"/>
              <a:buFont typeface="Arial"/>
              <a:buNone/>
            </a:pPr>
            <a:r>
              <a:rPr b="0" baseline="0" i="0" lang="en-US" sz="1800" u="none" cap="none" strike="noStrike">
                <a:latin typeface="Arial"/>
                <a:ea typeface="Arial"/>
                <a:cs typeface="Arial"/>
                <a:sym typeface="Arial"/>
              </a:rPr>
              <a:t>In-Text Citations: Author-Page Style</a:t>
            </a:r>
          </a:p>
          <a:p>
            <a:pPr indent="0" lvl="2" marL="0" marR="0" rtl="0" algn="l">
              <a:spcBef>
                <a:spcPts val="0"/>
              </a:spcBef>
              <a:buFont typeface="Arial"/>
              <a:buNone/>
            </a:pPr>
            <a:r>
              <a:t/>
            </a:r>
            <a:endParaRPr b="0" baseline="0" i="0" sz="1800" u="none" cap="none" strike="noStrike">
              <a:latin typeface="Arial"/>
              <a:ea typeface="Arial"/>
              <a:cs typeface="Arial"/>
              <a:sym typeface="Arial"/>
            </a:endParaRP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MLA format follows the author-page method of in-text citation. This means that the author's last name and the page number(s) from which the quotation or paraphrase is taken must appear in the text, and a complete reference should appear on your Works Cited page. The author's name may appear either in the sentence itself or in parentheses following the quotation or paraphrase, but the page number(s) should always appear in the parentheses, not in the text of your sentence.</a:t>
            </a:r>
          </a:p>
          <a:p>
            <a:pPr indent="0" lvl="2" marL="0" marR="0" rtl="0" algn="l">
              <a:spcBef>
                <a:spcPts val="0"/>
              </a:spcBef>
              <a:buFont typeface="Arial"/>
              <a:buNone/>
            </a:pPr>
            <a:r>
              <a:t/>
            </a:r>
            <a:endParaRPr b="0" baseline="0" i="0" sz="1800" u="none" cap="none" strike="noStrike">
              <a:latin typeface="Arial"/>
              <a:ea typeface="Arial"/>
              <a:cs typeface="Arial"/>
              <a:sym typeface="Arial"/>
            </a:endParaRP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The both citations in the in-text examples on this slide, (263) and (Wordsworth 263), tell readers that the information in the sentence can be located on page 263 of a work by an author named Wordsworth. If readers want more information about this source, they can turn to the Works Cited page, where, under the name of Wordsworth, they would find the information in the corresponding Works Cited entry also shown on this slide. Reduce font size on slide to allow breathing room and space. Also, use a different font for the sample text so instructions look different from the excerpt.</a:t>
            </a:r>
          </a:p>
          <a:p>
            <a:pPr>
              <a:spcBef>
                <a:spcPts val="0"/>
              </a:spcBef>
              <a:buNone/>
            </a:pPr>
            <a:r>
              <a:t/>
            </a:r>
            <a:endParaRPr b="0" baseline="0" i="0" sz="1800" u="none" cap="none" strike="noStrike">
              <a:latin typeface="Arial"/>
              <a:ea typeface="Arial"/>
              <a:cs typeface="Arial"/>
              <a:sym typeface="Arial"/>
            </a:endParaRPr>
          </a:p>
        </p:txBody>
      </p:sp>
      <p:sp>
        <p:nvSpPr>
          <p:cNvPr id="259" name="Shape 259"/>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74" name="Shape 27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In-text Citations for Print Sources with Known Author</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For Print sources like books, magazines, scholarly journal articles, and newspapers, provide a signal word or phrase (usually the author’s last name) and a page number. If you provide the signal word/phrase in the sentence, you do not need to include it in the parenthetical citation. These examples must correspond to an entry that begins with Burke, which will be the first thing that appears on the left-hand margin of an entry in the Works Cited (as noted in the corresponding Works Cited entry on this slide). </a:t>
            </a:r>
            <a:r>
              <a:rPr b="1" baseline="0" i="0" lang="en-US" sz="1800" u="none" cap="none" strike="noStrike">
                <a:latin typeface="Arial"/>
                <a:ea typeface="Arial"/>
                <a:cs typeface="Arial"/>
                <a:sym typeface="Arial"/>
              </a:rPr>
              <a:t>See comments from previous slide.</a:t>
            </a:r>
          </a:p>
        </p:txBody>
      </p:sp>
      <p:sp>
        <p:nvSpPr>
          <p:cNvPr id="275" name="Shape 275"/>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85" name="Shape 28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In-text Citations for Print Sources with No Known Author</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Verdana"/>
              <a:buNone/>
            </a:pPr>
            <a:r>
              <a:rPr b="0" baseline="0" i="0" lang="en-US" sz="1800" u="none" cap="none" strike="noStrike">
                <a:latin typeface="Verdana"/>
                <a:ea typeface="Verdana"/>
                <a:cs typeface="Verdana"/>
                <a:sym typeface="Verdana"/>
              </a:rPr>
              <a:t>When a source has no known author, use a shortened title of the work instead of an author name. Place the title in quotation marks if it's a short work (e.g. articles) or italicize it if it's a longer work (e.g. plays, books, television shows, entire websites) and provide a page number.</a:t>
            </a:r>
          </a:p>
          <a:p>
            <a:pPr indent="0" lvl="0" marL="0" marR="0" rtl="0" algn="l">
              <a:spcBef>
                <a:spcPts val="1200"/>
              </a:spcBef>
              <a:spcAft>
                <a:spcPts val="0"/>
              </a:spcAft>
              <a:buFont typeface="Arial"/>
              <a:buNone/>
            </a:pPr>
            <a:r>
              <a:t/>
            </a:r>
            <a:endParaRPr b="0" baseline="0" i="0" sz="1800" u="none" cap="none" strike="noStrike">
              <a:latin typeface="Verdana"/>
              <a:ea typeface="Verdana"/>
              <a:cs typeface="Verdana"/>
              <a:sym typeface="Verdana"/>
            </a:endParaRPr>
          </a:p>
          <a:p>
            <a:pPr indent="0" lvl="0" marL="0" marR="0" rtl="0" algn="l">
              <a:spcBef>
                <a:spcPts val="1200"/>
              </a:spcBef>
              <a:spcAft>
                <a:spcPts val="1200"/>
              </a:spcAft>
              <a:buSzPct val="25000"/>
              <a:buFont typeface="Verdana"/>
              <a:buNone/>
            </a:pPr>
            <a:r>
              <a:rPr b="0" baseline="0" i="0" lang="en-US" sz="1800" u="none" cap="none" strike="noStrike">
                <a:latin typeface="Verdana"/>
                <a:ea typeface="Verdana"/>
                <a:cs typeface="Verdana"/>
                <a:sym typeface="Verdana"/>
              </a:rPr>
              <a:t>In this example, since the reader does not know the author of the article, an abbreviated title of the article appears in the parenthetical citation which corresponds to the full name of the article which appears first at the left-hand margin of its respective entry in the Works Cited. Thus, the writer includes the title in quotation marks as the signal phrase in the parenthetical citation in order to lead the reader directly to the source on the Works Cited page. </a:t>
            </a:r>
            <a:r>
              <a:rPr b="1" baseline="0" i="0" lang="en-US" sz="1800" u="none" cap="none" strike="noStrike">
                <a:latin typeface="Verdana"/>
                <a:ea typeface="Verdana"/>
                <a:cs typeface="Verdana"/>
                <a:sym typeface="Verdana"/>
              </a:rPr>
              <a:t>See comments from previous slide.</a:t>
            </a:r>
          </a:p>
          <a:p>
            <a:pPr>
              <a:spcBef>
                <a:spcPts val="0"/>
              </a:spcBef>
              <a:buNone/>
            </a:pPr>
            <a:r>
              <a:t/>
            </a:r>
            <a:endParaRPr b="0" baseline="0" i="0" sz="1800" u="none" cap="none" strike="noStrike">
              <a:latin typeface="Verdana"/>
              <a:ea typeface="Verdana"/>
              <a:cs typeface="Verdana"/>
              <a:sym typeface="Verdana"/>
            </a:endParaRPr>
          </a:p>
        </p:txBody>
      </p:sp>
      <p:sp>
        <p:nvSpPr>
          <p:cNvPr id="286" name="Shape 286"/>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4" name="Shape 294"/>
        <p:cNvGrpSpPr/>
        <p:nvPr/>
      </p:nvGrpSpPr>
      <p:grpSpPr>
        <a:xfrm>
          <a:off x="0" y="0"/>
          <a:ext cx="0" cy="0"/>
          <a:chOff x="0" y="0"/>
          <a:chExt cx="0" cy="0"/>
        </a:xfrm>
      </p:grpSpPr>
      <p:sp>
        <p:nvSpPr>
          <p:cNvPr id="295" name="Shape 29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296" name="Shape 29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And this is how the Works Cited listing should look.</a:t>
            </a:r>
          </a:p>
        </p:txBody>
      </p:sp>
      <p:sp>
        <p:nvSpPr>
          <p:cNvPr id="297" name="Shape 297"/>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6" name="Shape 306"/>
        <p:cNvGrpSpPr/>
        <p:nvPr/>
      </p:nvGrpSpPr>
      <p:grpSpPr>
        <a:xfrm>
          <a:off x="0" y="0"/>
          <a:ext cx="0" cy="0"/>
          <a:chOff x="0" y="0"/>
          <a:chExt cx="0" cy="0"/>
        </a:xfrm>
      </p:grpSpPr>
      <p:sp>
        <p:nvSpPr>
          <p:cNvPr id="307" name="Shape 30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08" name="Shape 30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1" baseline="0" i="0" lang="en-US" sz="1800" u="none" cap="none" strike="noStrike">
                <a:latin typeface="Arial"/>
                <a:ea typeface="Arial"/>
                <a:cs typeface="Arial"/>
                <a:sym typeface="Arial"/>
              </a:rPr>
              <a:t>Author-Page Citation for Classic and Literary Works with Multiple Editions</a:t>
            </a:r>
          </a:p>
          <a:p>
            <a:pPr>
              <a:spcBef>
                <a:spcPts val="0"/>
              </a:spcBef>
              <a:buNone/>
            </a:pPr>
            <a:r>
              <a:t/>
            </a:r>
            <a:endParaRPr b="1" baseline="0" i="0" sz="1800" u="none" cap="none" strike="noStrike">
              <a:latin typeface="Arial"/>
              <a:ea typeface="Arial"/>
              <a:cs typeface="Arial"/>
              <a:sym typeface="Arial"/>
            </a:endParaRPr>
          </a:p>
        </p:txBody>
      </p:sp>
      <p:sp>
        <p:nvSpPr>
          <p:cNvPr id="309" name="Shape 309"/>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19" name="Shape 31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Citing a Work by Multiple Authors</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For a source with three or fewer authors, list the authors' last names in the text or in the parenthetical citation. For a source with more than three authors, use the work's bibliographic information as a guide for your citation. Provide the first author's last name followed by et al. or list all the last names.</a:t>
            </a:r>
          </a:p>
          <a:p>
            <a:pPr>
              <a:spcBef>
                <a:spcPts val="0"/>
              </a:spcBef>
              <a:buNone/>
            </a:pPr>
            <a:r>
              <a:t/>
            </a:r>
            <a:endParaRPr b="0" baseline="0" i="0" sz="1800" u="none" cap="none" strike="noStrike">
              <a:latin typeface="Arial"/>
              <a:ea typeface="Arial"/>
              <a:cs typeface="Arial"/>
              <a:sym typeface="Arial"/>
            </a:endParaRPr>
          </a:p>
        </p:txBody>
      </p:sp>
      <p:sp>
        <p:nvSpPr>
          <p:cNvPr id="320" name="Shape 320"/>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02" name="Shape 10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This PPT will cover the 2009 updates to MLA, general guidelines, first page format, section headings, in-text citations, formatting quotations, and the Works Cited page.</a:t>
            </a:r>
          </a:p>
          <a:p>
            <a:pPr>
              <a:spcBef>
                <a:spcPts val="0"/>
              </a:spcBef>
              <a:buNone/>
            </a:pPr>
            <a:r>
              <a:t/>
            </a:r>
            <a:endParaRPr b="0" baseline="0" i="0" sz="1800" u="none" cap="none" strike="noStrike">
              <a:latin typeface="Arial"/>
              <a:ea typeface="Arial"/>
              <a:cs typeface="Arial"/>
              <a:sym typeface="Arial"/>
            </a:endParaRPr>
          </a:p>
        </p:txBody>
      </p:sp>
      <p:sp>
        <p:nvSpPr>
          <p:cNvPr id="103" name="Shape 103"/>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8" name="Shape 328"/>
        <p:cNvGrpSpPr/>
        <p:nvPr/>
      </p:nvGrpSpPr>
      <p:grpSpPr>
        <a:xfrm>
          <a:off x="0" y="0"/>
          <a:ext cx="0" cy="0"/>
          <a:chOff x="0" y="0"/>
          <a:chExt cx="0" cy="0"/>
        </a:xfrm>
      </p:grpSpPr>
      <p:sp>
        <p:nvSpPr>
          <p:cNvPr id="329" name="Shape 32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30" name="Shape 33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Citing Multiple Works by the Same Author</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If you cite more than one work by a particular author, include a shortened title for the particular work from which you are quoting to distinguish it from the others. This is illustrated in the first example on this slide. Additionally, if the author's name is not mentioned in the sentence, you would format your citation with the author's name followed by a comma, followed by a shortened title of the work, followed, when appropriate, by page numbers. This is illustrated in the second example on this slide.</a:t>
            </a:r>
          </a:p>
          <a:p>
            <a:pPr>
              <a:spcBef>
                <a:spcPts val="0"/>
              </a:spcBef>
              <a:buNone/>
            </a:pPr>
            <a:r>
              <a:t/>
            </a:r>
            <a:endParaRPr b="0" baseline="0" i="0" sz="1800" u="none" cap="none" strike="noStrike">
              <a:latin typeface="Arial"/>
              <a:ea typeface="Arial"/>
              <a:cs typeface="Arial"/>
              <a:sym typeface="Arial"/>
            </a:endParaRPr>
          </a:p>
        </p:txBody>
      </p:sp>
      <p:sp>
        <p:nvSpPr>
          <p:cNvPr id="331" name="Shape 331"/>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0" name="Shape 340"/>
        <p:cNvGrpSpPr/>
        <p:nvPr/>
      </p:nvGrpSpPr>
      <p:grpSpPr>
        <a:xfrm>
          <a:off x="0" y="0"/>
          <a:ext cx="0" cy="0"/>
          <a:chOff x="0" y="0"/>
          <a:chExt cx="0" cy="0"/>
        </a:xfrm>
      </p:grpSpPr>
      <p:sp>
        <p:nvSpPr>
          <p:cNvPr id="341" name="Shape 3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42" name="Shape 34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Citing Multivolume Works</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If you cite from different volumes of a multivolume work, always include the volume number followed by a colon. Put a space after the colon, then provide the page number(s). (If you only cite from one volume, provide only the page number in parentheses.) This is illustrated in the first example on this slide.</a:t>
            </a:r>
          </a:p>
          <a:p>
            <a:pPr indent="0" lvl="0" marL="0" marR="0" rtl="0" algn="l">
              <a:spcBef>
                <a:spcPts val="1200"/>
              </a:spcBef>
              <a:spcAft>
                <a:spcPts val="0"/>
              </a:spcAft>
              <a:buFont typeface="Arial"/>
              <a:buNone/>
            </a:pPr>
            <a:r>
              <a:t/>
            </a:r>
            <a:endParaRPr b="0"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1" baseline="0" i="0" lang="en-US" sz="1800" u="none" cap="none" strike="noStrike">
                <a:latin typeface="Arial"/>
                <a:ea typeface="Arial"/>
                <a:cs typeface="Arial"/>
                <a:sym typeface="Arial"/>
              </a:rPr>
              <a:t>Citing the Bible</a:t>
            </a:r>
            <a:r>
              <a:rPr b="0" baseline="0" i="0" lang="en-US" sz="1800" u="none" cap="none" strike="noStrike">
                <a:latin typeface="Arial"/>
                <a:ea typeface="Arial"/>
                <a:cs typeface="Arial"/>
                <a:sym typeface="Arial"/>
              </a:rPr>
              <a:t>In your first parenthetical citation, you want to make clear which Bible you're using (and underline or italicize the title), as each version varies in its translation, followed by book (do not italicize or underline), chapter and verse. This is illustrated in the second example on this slide. If future references employ the same edition of the Bible youﾕre using, list only the book, chapter, and verse in the parenthetical citation.</a:t>
            </a:r>
          </a:p>
          <a:p>
            <a:pPr>
              <a:spcBef>
                <a:spcPts val="0"/>
              </a:spcBef>
              <a:buNone/>
            </a:pPr>
            <a:r>
              <a:t/>
            </a:r>
            <a:endParaRPr b="0" baseline="0" i="0" sz="1800" u="none" cap="none" strike="noStrike">
              <a:latin typeface="Arial"/>
              <a:ea typeface="Arial"/>
              <a:cs typeface="Arial"/>
              <a:sym typeface="Arial"/>
            </a:endParaRPr>
          </a:p>
        </p:txBody>
      </p:sp>
      <p:sp>
        <p:nvSpPr>
          <p:cNvPr id="343" name="Shape 343"/>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1" name="Shape 351"/>
        <p:cNvGrpSpPr/>
        <p:nvPr/>
      </p:nvGrpSpPr>
      <p:grpSpPr>
        <a:xfrm>
          <a:off x="0" y="0"/>
          <a:ext cx="0" cy="0"/>
          <a:chOff x="0" y="0"/>
          <a:chExt cx="0" cy="0"/>
        </a:xfrm>
      </p:grpSpPr>
      <p:sp>
        <p:nvSpPr>
          <p:cNvPr id="352" name="Shape 3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53" name="Shape 35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Sometimes you may have to use an indirect source. An indirect source is a source cited in another source. For such indirect quotations, use “qtd. in“ to indicate the source you actually consulted. This is illustrated in the first example on this slide. Note that, in most cases, a responsible researcher will attempt to find the original source, rather than citing an indirect source.</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1" baseline="0" i="0" lang="en-US" sz="1800" u="none" cap="none" strike="noStrike">
                <a:latin typeface="Arial"/>
                <a:ea typeface="Arial"/>
                <a:cs typeface="Arial"/>
                <a:sym typeface="Arial"/>
              </a:rPr>
              <a:t>Multiple Citations</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To cite multiple sources in the same parenthetical reference, separate the citations by a semi-colon. This is illustrated in the second example on this slide.</a:t>
            </a:r>
          </a:p>
          <a:p>
            <a:pPr>
              <a:spcBef>
                <a:spcPts val="0"/>
              </a:spcBef>
              <a:buNone/>
            </a:pPr>
            <a:r>
              <a:t/>
            </a:r>
            <a:endParaRPr b="0" baseline="0" i="0" sz="1800" u="none" cap="none" strike="noStrike">
              <a:latin typeface="Arial"/>
              <a:ea typeface="Arial"/>
              <a:cs typeface="Arial"/>
              <a:sym typeface="Arial"/>
            </a:endParaRPr>
          </a:p>
        </p:txBody>
      </p:sp>
      <p:sp>
        <p:nvSpPr>
          <p:cNvPr id="354" name="Shape 354"/>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2" name="Shape 362"/>
        <p:cNvGrpSpPr/>
        <p:nvPr/>
      </p:nvGrpSpPr>
      <p:grpSpPr>
        <a:xfrm>
          <a:off x="0" y="0"/>
          <a:ext cx="0" cy="0"/>
          <a:chOff x="0" y="0"/>
          <a:chExt cx="0" cy="0"/>
        </a:xfrm>
      </p:grpSpPr>
      <p:sp>
        <p:nvSpPr>
          <p:cNvPr id="363" name="Shape 36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64" name="Shape 36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Sometimes writers are confused with how to craft parenthetical citations for non-print sources (such as films or presentations) because of the absence of page numbers, but often, these sorts of entries do not require any sort of parenthetical citation at all. Include in the text the first item that appears in the Work Cited entry that corresponds to the citation (e.g. author name, article name, website name, film name, etc.). In the example on this slide “Herzog“ from the in-text example lead readers to the corresponding entry on the Works Cited page.</a:t>
            </a:r>
          </a:p>
          <a:p>
            <a:pPr>
              <a:spcBef>
                <a:spcPts val="0"/>
              </a:spcBef>
              <a:buNone/>
            </a:pPr>
            <a:r>
              <a:t/>
            </a:r>
            <a:endParaRPr b="0" baseline="0" i="0" sz="1800" u="none" cap="none" strike="noStrike">
              <a:latin typeface="Arial"/>
              <a:ea typeface="Arial"/>
              <a:cs typeface="Arial"/>
              <a:sym typeface="Arial"/>
            </a:endParaRPr>
          </a:p>
        </p:txBody>
      </p:sp>
      <p:sp>
        <p:nvSpPr>
          <p:cNvPr id="365" name="Shape 365"/>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4" name="Shape 374"/>
        <p:cNvGrpSpPr/>
        <p:nvPr/>
      </p:nvGrpSpPr>
      <p:grpSpPr>
        <a:xfrm>
          <a:off x="0" y="0"/>
          <a:ext cx="0" cy="0"/>
          <a:chOff x="0" y="0"/>
          <a:chExt cx="0" cy="0"/>
        </a:xfrm>
      </p:grpSpPr>
      <p:sp>
        <p:nvSpPr>
          <p:cNvPr id="375" name="Shape 3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76" name="Shape 37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Sources from the Internet</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With more and more scholarly work being posted on the Internet, you may have to cite research you have completed in virtual environments. While many sources on the Internet should not be used for scholarly work (reference the OWL's </a:t>
            </a:r>
            <a:r>
              <a:rPr b="1" baseline="0" i="0" lang="en-US" sz="1800" u="none" cap="none" strike="noStrike">
                <a:solidFill>
                  <a:srgbClr val="DF8D39"/>
                </a:solidFill>
                <a:latin typeface="Arial"/>
                <a:ea typeface="Arial"/>
                <a:cs typeface="Arial"/>
                <a:sym typeface="Arial"/>
              </a:rPr>
              <a:t>Evaluating Sources of Information </a:t>
            </a:r>
            <a:r>
              <a:rPr b="0" baseline="0" i="0" lang="en-US" sz="1800" u="none" cap="none" strike="noStrike">
                <a:latin typeface="Arial"/>
                <a:ea typeface="Arial"/>
                <a:cs typeface="Arial"/>
                <a:sym typeface="Arial"/>
              </a:rPr>
              <a:t>resource located here: http://owl.english.purdue.edu/owl/resource/553/01/), some Web sources are perfectly acceptable for research. When creating in-text citations for electronic, film, or Internet sources, remember that your citation must reference the source in your Works Cited.</a:t>
            </a:r>
          </a:p>
          <a:p>
            <a:pPr indent="0" lvl="0" marL="0" marR="0" rtl="0" algn="l">
              <a:spcBef>
                <a:spcPts val="1200"/>
              </a:spcBef>
              <a:spcAft>
                <a:spcPts val="0"/>
              </a:spcAft>
              <a:buFont typeface="Arial"/>
              <a:buNone/>
            </a:pPr>
            <a:r>
              <a:t/>
            </a:r>
            <a:endParaRPr b="0"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Sometimes writers are confused with how to craft parenthetical citations for electronic sources because of the absence of page numbers, but often, these sorts of entries do not require any sort of parenthetical citation at all. For electronic and Internet sources, follow the following guidelines:</a:t>
            </a: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･Include in the text the first item that appears in the Work Cited entry that corresponds to the citation (e.g. author name, article name, website name, film name).</a:t>
            </a: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･You do not need to give paragraph numbers or page numbers based on your Web browserﾕs print preview function.</a:t>
            </a: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･Unless you must list the website name in the signal phrase in order to get the reader to the appropriate entry, do not include URLs in-text. Only provide partial URLs such as when the name of the site includes, for example, a domain name, like </a:t>
            </a:r>
            <a:r>
              <a:rPr b="0" baseline="0" i="1" lang="en-US" sz="1800" u="none" cap="none" strike="noStrike">
                <a:latin typeface="Arial"/>
                <a:ea typeface="Arial"/>
                <a:cs typeface="Arial"/>
                <a:sym typeface="Arial"/>
              </a:rPr>
              <a:t>CNN.com</a:t>
            </a:r>
            <a:r>
              <a:rPr b="0" baseline="0" i="0" lang="en-US" sz="1800" u="none" cap="none" strike="noStrike">
                <a:latin typeface="Arial"/>
                <a:ea typeface="Arial"/>
                <a:cs typeface="Arial"/>
                <a:sym typeface="Arial"/>
              </a:rPr>
              <a:t> or </a:t>
            </a:r>
            <a:r>
              <a:rPr b="0" baseline="0" i="1" lang="en-US" sz="1800" u="none" cap="none" strike="noStrike">
                <a:latin typeface="Arial"/>
                <a:ea typeface="Arial"/>
                <a:cs typeface="Arial"/>
                <a:sym typeface="Arial"/>
              </a:rPr>
              <a:t>Forbes.com</a:t>
            </a:r>
            <a:r>
              <a:rPr b="0" baseline="0" i="0" lang="en-US" sz="1800" u="none" cap="none" strike="noStrike">
                <a:latin typeface="Arial"/>
                <a:ea typeface="Arial"/>
                <a:cs typeface="Arial"/>
                <a:sym typeface="Arial"/>
              </a:rPr>
              <a:t> as opposed to writing out http://www.cnn.com or http://www.forbes.com.</a:t>
            </a:r>
          </a:p>
          <a:p>
            <a:pPr indent="0" lvl="0" marL="0" marR="0" rtl="0" algn="l">
              <a:spcBef>
                <a:spcPts val="1200"/>
              </a:spcBef>
              <a:spcAft>
                <a:spcPts val="1200"/>
              </a:spcAft>
              <a:buFont typeface="Arial"/>
              <a:buNone/>
            </a:pPr>
            <a:r>
              <a:t/>
            </a:r>
            <a:endParaRPr b="0" baseline="0" i="0" sz="1800" u="none" cap="none" strike="noStrike">
              <a:latin typeface="Arial"/>
              <a:ea typeface="Arial"/>
              <a:cs typeface="Arial"/>
              <a:sym typeface="Arial"/>
            </a:endParaRPr>
          </a:p>
          <a:p>
            <a:pPr>
              <a:spcBef>
                <a:spcPts val="0"/>
              </a:spcBef>
              <a:buNone/>
            </a:pPr>
            <a:r>
              <a:t/>
            </a:r>
            <a:endParaRPr b="0" baseline="0" i="0" sz="1800" u="none" cap="none" strike="noStrike">
              <a:latin typeface="Arial"/>
              <a:ea typeface="Arial"/>
              <a:cs typeface="Arial"/>
              <a:sym typeface="Arial"/>
            </a:endParaRPr>
          </a:p>
        </p:txBody>
      </p:sp>
      <p:sp>
        <p:nvSpPr>
          <p:cNvPr id="377" name="Shape 377"/>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0" name="Shape 390"/>
        <p:cNvGrpSpPr/>
        <p:nvPr/>
      </p:nvGrpSpPr>
      <p:grpSpPr>
        <a:xfrm>
          <a:off x="0" y="0"/>
          <a:ext cx="0" cy="0"/>
          <a:chOff x="0" y="0"/>
          <a:chExt cx="0" cy="0"/>
        </a:xfrm>
      </p:grpSpPr>
      <p:sp>
        <p:nvSpPr>
          <p:cNvPr id="391" name="Shape 3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392" name="Shape 39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Short Quotations</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To indicate short quotations (fewer than four typed lines of prose or three lines of verse) in your text, enclose the quotation within double quotation marks. Provide the author and specific page citation (in the case of verse, provide line numbers) in the text, and include a complete reference on the Works Cited page. Punctuation marks such as periods, commas, and semicolons should appear after the parenthetical citation. Question marks and exclamation points should appear within the quotation marks if they are a part of the quoted passage but after the parenthetical citation if they are a part of your text. This is all illustrated in the first three examples on this slide.</a:t>
            </a:r>
          </a:p>
          <a:p>
            <a:pPr indent="0" lvl="0" marL="0" marR="0" rtl="0" algn="l">
              <a:spcBef>
                <a:spcPts val="1200"/>
              </a:spcBef>
              <a:spcAft>
                <a:spcPts val="0"/>
              </a:spcAft>
              <a:buFont typeface="Arial"/>
              <a:buNone/>
            </a:pPr>
            <a:r>
              <a:t/>
            </a:r>
            <a:endParaRPr b="0"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Mark breaks in short quotations of verse with a slash, /, at the end of each line of verse (a space should precede and follow the slash). This is illustrated in the last example on this slide.</a:t>
            </a:r>
          </a:p>
          <a:p>
            <a:pPr>
              <a:spcBef>
                <a:spcPts val="0"/>
              </a:spcBef>
              <a:buNone/>
            </a:pPr>
            <a:r>
              <a:t/>
            </a:r>
            <a:endParaRPr b="0" baseline="0" i="0" sz="1800" u="none" cap="none" strike="noStrike">
              <a:latin typeface="Arial"/>
              <a:ea typeface="Arial"/>
              <a:cs typeface="Arial"/>
              <a:sym typeface="Arial"/>
            </a:endParaRPr>
          </a:p>
        </p:txBody>
      </p:sp>
      <p:sp>
        <p:nvSpPr>
          <p:cNvPr id="393" name="Shape 393"/>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1" name="Shape 401"/>
        <p:cNvGrpSpPr/>
        <p:nvPr/>
      </p:nvGrpSpPr>
      <p:grpSpPr>
        <a:xfrm>
          <a:off x="0" y="0"/>
          <a:ext cx="0" cy="0"/>
          <a:chOff x="0" y="0"/>
          <a:chExt cx="0" cy="0"/>
        </a:xfrm>
      </p:grpSpPr>
      <p:sp>
        <p:nvSpPr>
          <p:cNvPr id="402" name="Shape 40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03" name="Shape 40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Long Quotations</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For quotations that are four or more lines of verse or prose: place quotations in a free-standing block of text and omit quotation marks. Start the quotation on a new line, with the entire quote indented </a:t>
            </a:r>
            <a:r>
              <a:rPr b="1" baseline="0" i="0" lang="en-US" sz="1800" u="none" cap="none" strike="noStrike">
                <a:latin typeface="Arial"/>
                <a:ea typeface="Arial"/>
                <a:cs typeface="Arial"/>
                <a:sym typeface="Arial"/>
              </a:rPr>
              <a:t>one inch</a:t>
            </a:r>
            <a:r>
              <a:rPr b="0" baseline="0" i="0" lang="en-US" sz="1800" u="none" cap="none" strike="noStrike">
                <a:latin typeface="Arial"/>
                <a:ea typeface="Arial"/>
                <a:cs typeface="Arial"/>
                <a:sym typeface="Arial"/>
              </a:rPr>
              <a:t> from the left margin; maintain double-spacing. Only indent the first line of the quotation by a half inch if you are citing multiple paragraphs. Your parenthetical citation should come </a:t>
            </a:r>
            <a:r>
              <a:rPr b="1" baseline="0" i="0" lang="en-US" sz="1800" u="none" cap="none" strike="noStrike">
                <a:latin typeface="Arial"/>
                <a:ea typeface="Arial"/>
                <a:cs typeface="Arial"/>
                <a:sym typeface="Arial"/>
              </a:rPr>
              <a:t>after</a:t>
            </a:r>
            <a:r>
              <a:rPr b="0" baseline="0" i="0" lang="en-US" sz="1800" u="none" cap="none" strike="noStrike">
                <a:latin typeface="Arial"/>
                <a:ea typeface="Arial"/>
                <a:cs typeface="Arial"/>
                <a:sym typeface="Arial"/>
              </a:rPr>
              <a:t> the closing punctuation mark. When quoting verse, maintain original line breaks. (You should maintain double-spacing throughout your essay.)</a:t>
            </a:r>
          </a:p>
          <a:p>
            <a:pPr>
              <a:spcBef>
                <a:spcPts val="0"/>
              </a:spcBef>
              <a:buNone/>
            </a:pPr>
            <a:r>
              <a:t/>
            </a:r>
            <a:endParaRPr b="0" baseline="0" i="0" sz="1800" u="none" cap="none" strike="noStrike">
              <a:latin typeface="Arial"/>
              <a:ea typeface="Arial"/>
              <a:cs typeface="Arial"/>
              <a:sym typeface="Arial"/>
            </a:endParaRPr>
          </a:p>
        </p:txBody>
      </p:sp>
      <p:sp>
        <p:nvSpPr>
          <p:cNvPr id="404" name="Shape 404"/>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5" name="Shape 415"/>
        <p:cNvGrpSpPr/>
        <p:nvPr/>
      </p:nvGrpSpPr>
      <p:grpSpPr>
        <a:xfrm>
          <a:off x="0" y="0"/>
          <a:ext cx="0" cy="0"/>
          <a:chOff x="0" y="0"/>
          <a:chExt cx="0" cy="0"/>
        </a:xfrm>
      </p:grpSpPr>
      <p:sp>
        <p:nvSpPr>
          <p:cNvPr id="416" name="Shape 4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17" name="Shape 41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Font typeface="Arial"/>
              <a:buNone/>
            </a:pPr>
            <a:r>
              <a:rPr b="1" baseline="0" i="0" lang="en-US" sz="1800" u="none" cap="none" strike="noStrike">
                <a:latin typeface="Arial"/>
                <a:ea typeface="Arial"/>
                <a:cs typeface="Arial"/>
                <a:sym typeface="Arial"/>
              </a:rPr>
              <a:t>Adding or Omitting Words In Quotations</a:t>
            </a:r>
          </a:p>
          <a:p>
            <a:pPr indent="0" lvl="0" marL="0" marR="0" rtl="0" algn="l">
              <a:spcBef>
                <a:spcPts val="1200"/>
              </a:spcBef>
              <a:spcAft>
                <a:spcPts val="0"/>
              </a:spcAft>
              <a:buFont typeface="Arial"/>
              <a:buNone/>
            </a:pPr>
            <a:r>
              <a:t/>
            </a:r>
            <a:endParaRPr b="1" baseline="0" i="0" sz="1800" u="none" cap="none" strike="noStrike">
              <a:latin typeface="Arial"/>
              <a:ea typeface="Arial"/>
              <a:cs typeface="Arial"/>
              <a:sym typeface="Arial"/>
            </a:endParaRPr>
          </a:p>
          <a:p>
            <a:pPr indent="0" lvl="0" marL="0" marR="0" rtl="0" algn="l">
              <a:spcBef>
                <a:spcPts val="1200"/>
              </a:spcBef>
              <a:spcAft>
                <a:spcPts val="0"/>
              </a:spcAft>
              <a:buSzPct val="25000"/>
              <a:buFont typeface="Arial"/>
              <a:buNone/>
            </a:pPr>
            <a:r>
              <a:rPr b="0" baseline="0" i="0" lang="en-US" sz="1800" u="none" cap="none" strike="noStrike">
                <a:latin typeface="Arial"/>
                <a:ea typeface="Arial"/>
                <a:cs typeface="Arial"/>
                <a:sym typeface="Arial"/>
              </a:rPr>
              <a:t>If you add a word or words in a quotation, you should put brackets around the words to indicate that they are not part of the original text. This is illustrated in the first example on this slide.</a:t>
            </a:r>
          </a:p>
          <a:p>
            <a:pPr indent="0" lvl="0" marL="0" marR="0" rtl="0" algn="l">
              <a:spcBef>
                <a:spcPts val="1200"/>
              </a:spcBef>
              <a:spcAft>
                <a:spcPts val="0"/>
              </a:spcAft>
              <a:buFont typeface="Arial"/>
              <a:buNone/>
            </a:pPr>
            <a:r>
              <a:t/>
            </a:r>
            <a:endParaRPr b="0" baseline="0" i="0" sz="1800" u="none" cap="none" strike="noStrike">
              <a:latin typeface="Arial"/>
              <a:ea typeface="Arial"/>
              <a:cs typeface="Arial"/>
              <a:sym typeface="Arial"/>
            </a:endParaRPr>
          </a:p>
          <a:p>
            <a:pPr indent="0" lvl="0" marL="0" marR="0" rtl="0" algn="l">
              <a:spcBef>
                <a:spcPts val="1200"/>
              </a:spcBef>
              <a:spcAft>
                <a:spcPts val="1200"/>
              </a:spcAft>
              <a:buSzPct val="25000"/>
              <a:buFont typeface="Arial"/>
              <a:buNone/>
            </a:pPr>
            <a:r>
              <a:rPr b="0" baseline="0" i="0" lang="en-US" sz="1800" u="none" cap="none" strike="noStrike">
                <a:latin typeface="Arial"/>
                <a:ea typeface="Arial"/>
                <a:cs typeface="Arial"/>
                <a:sym typeface="Arial"/>
              </a:rPr>
              <a:t>If you omit a word or words from a quotation, you should indicate the deleted word or words by using ellipsis marks, which are three periods ( . . . ) preceded and followed by a space. Please note that brackets are not needed around ellipses unless adding brackets would clarify your use of ellipses. This is illustrated in the second example on this slide.</a:t>
            </a:r>
          </a:p>
          <a:p>
            <a:pPr>
              <a:spcBef>
                <a:spcPts val="0"/>
              </a:spcBef>
              <a:buNone/>
            </a:pPr>
            <a:r>
              <a:t/>
            </a:r>
            <a:endParaRPr b="0" baseline="0" i="0" sz="1800" u="none" cap="none" strike="noStrike">
              <a:latin typeface="Arial"/>
              <a:ea typeface="Arial"/>
              <a:cs typeface="Arial"/>
              <a:sym typeface="Arial"/>
            </a:endParaRPr>
          </a:p>
        </p:txBody>
      </p:sp>
      <p:sp>
        <p:nvSpPr>
          <p:cNvPr id="418" name="Shape 418"/>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7" name="Shape 427"/>
        <p:cNvGrpSpPr/>
        <p:nvPr/>
      </p:nvGrpSpPr>
      <p:grpSpPr>
        <a:xfrm>
          <a:off x="0" y="0"/>
          <a:ext cx="0" cy="0"/>
          <a:chOff x="0" y="0"/>
          <a:chExt cx="0" cy="0"/>
        </a:xfrm>
      </p:grpSpPr>
      <p:sp>
        <p:nvSpPr>
          <p:cNvPr id="428" name="Shape 42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429" name="Shape 42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7" name="Shape 437"/>
        <p:cNvGrpSpPr/>
        <p:nvPr/>
      </p:nvGrpSpPr>
      <p:grpSpPr>
        <a:xfrm>
          <a:off x="0" y="0"/>
          <a:ext cx="0" cy="0"/>
          <a:chOff x="0" y="0"/>
          <a:chExt cx="0" cy="0"/>
        </a:xfrm>
      </p:grpSpPr>
      <p:sp>
        <p:nvSpPr>
          <p:cNvPr id="438" name="Shape 43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39" name="Shape 43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Works Cited Page: Books</a:t>
            </a:r>
          </a:p>
          <a:p>
            <a:pPr indent="0" lvl="0" marL="0" marR="0" rtl="0" algn="l">
              <a:spcBef>
                <a:spcPts val="0"/>
              </a:spcBef>
              <a:buFont typeface="Arial"/>
              <a:buNone/>
            </a:pPr>
            <a:r>
              <a:t/>
            </a:r>
            <a:endParaRPr b="0" baseline="0" i="0" sz="1800" u="none" cap="none" strike="noStrike">
              <a:latin typeface="Arial"/>
              <a:ea typeface="Arial"/>
              <a:cs typeface="Arial"/>
              <a:sym typeface="Arial"/>
            </a:endParaRP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When you are gathering book sources, be sure to make note of the following bibliographic items: author name(s), book title, publication date, publisher, place of publication. The medium of publication for all “hard copy“ books is Print.</a:t>
            </a:r>
          </a:p>
          <a:p>
            <a:pPr indent="0" lvl="0" marL="0" marR="0" rtl="0" algn="l">
              <a:spcBef>
                <a:spcPts val="0"/>
              </a:spcBef>
              <a:buFont typeface="Arial"/>
              <a:buNone/>
            </a:pPr>
            <a:r>
              <a:t/>
            </a:r>
            <a:endParaRPr b="0" baseline="0" i="0" sz="1800" u="none" cap="none" strike="noStrike">
              <a:latin typeface="Arial"/>
              <a:ea typeface="Arial"/>
              <a:cs typeface="Arial"/>
              <a:sym typeface="Arial"/>
            </a:endParaRP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Book with More Than One Author</a:t>
            </a: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The first given name appears in last name, first name format; subsequent author names appear in first name last name format. If there are more than three authors, you may choose to list only the first author followed by the phrase et al. (Latin for “and others“) in place of the subsequent authors' names, or you may list all the authors in the order in which their names appear on the title page. (Note that there is a period after “al“ in “et al.“ Also note that there is never a period after the “et“ in “et al.“).</a:t>
            </a:r>
          </a:p>
          <a:p>
            <a:pPr indent="0" lvl="0" marL="0" marR="0" rtl="0" algn="l">
              <a:spcBef>
                <a:spcPts val="0"/>
              </a:spcBef>
              <a:buFont typeface="Arial"/>
              <a:buNone/>
            </a:pPr>
            <a:r>
              <a:t/>
            </a:r>
            <a:endParaRPr b="0" baseline="0" i="0" sz="1800" u="none" cap="none" strike="noStrike">
              <a:latin typeface="Arial"/>
              <a:ea typeface="Arial"/>
              <a:cs typeface="Arial"/>
              <a:sym typeface="Arial"/>
            </a:endParaRP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Two or More Books by the Same Author</a:t>
            </a: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List works alphabetically by title. (Remember to ignore articles like A, An, and The.) Provide the authorﾕs name in last name, first name format for the first entry only. For each subsequent entry by the same author, use three hyphens and a period.</a:t>
            </a:r>
          </a:p>
          <a:p>
            <a:pPr indent="0" lvl="0" marL="0" marR="0" rtl="0" algn="l">
              <a:spcBef>
                <a:spcPts val="0"/>
              </a:spcBef>
              <a:buFont typeface="Arial"/>
              <a:buNone/>
            </a:pPr>
            <a:r>
              <a:t/>
            </a:r>
            <a:endParaRPr b="0" baseline="0" i="0" sz="1800" u="none" cap="none" strike="noStrike">
              <a:latin typeface="Arial"/>
              <a:ea typeface="Arial"/>
              <a:cs typeface="Arial"/>
              <a:sym typeface="Arial"/>
            </a:endParaRP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There are many other possible factors that may arise when citing books. For a more complete list of rules and examples see the OWL’s “MLA 2009 Works Cited Page: Books“ at http://owl.english.purdue.edu/owl/resource/747/06/.</a:t>
            </a:r>
          </a:p>
          <a:p>
            <a:pPr>
              <a:spcBef>
                <a:spcPts val="0"/>
              </a:spcBef>
              <a:buNone/>
            </a:pPr>
            <a:r>
              <a:t/>
            </a:r>
            <a:endParaRPr b="0" baseline="0" i="0" sz="1800" u="none" cap="none" strike="noStrike">
              <a:latin typeface="Arial"/>
              <a:ea typeface="Arial"/>
              <a:cs typeface="Arial"/>
              <a:sym typeface="Arial"/>
            </a:endParaRPr>
          </a:p>
        </p:txBody>
      </p:sp>
      <p:sp>
        <p:nvSpPr>
          <p:cNvPr id="440" name="Shape 440"/>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15" name="Shape 11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There are two main manuals for MLA formatting. MLA Handbook for Writers of Research Papers, 7th ed. and MLA Style Manual and Guide to Scholarly Publishing, 3rd ed. The Handbook is used mostly by undergraduate and graduate students when writing papers for class. The Style Manual is used by professionals who are formatting documents in preparation for publication (like journal articles, books, book chapters, etc.). Many formatting elements are the same between the two books. This presentation will mostly focus on MLA formatting and style concerns that affect writing research papers.</a:t>
            </a:r>
          </a:p>
          <a:p>
            <a:pPr indent="0" lvl="0" marL="0" marR="0" rtl="0" algn="l">
              <a:lnSpc>
                <a:spcPct val="90000"/>
              </a:lnSpc>
              <a:spcBef>
                <a:spcPts val="0"/>
              </a:spcBef>
              <a:buFont typeface="Arial"/>
              <a:buNone/>
            </a:pPr>
            <a:r>
              <a:t/>
            </a:r>
            <a:endParaRPr b="0" baseline="0" i="0" sz="1800" u="none" cap="none" strike="noStrike">
              <a:latin typeface="Arial"/>
              <a:ea typeface="Arial"/>
              <a:cs typeface="Arial"/>
              <a:sym typeface="Arial"/>
            </a:endParaRP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MLA style is often used in the following disciplines: humanities, languages, literature, linguistics, philosophy, communication, religion, and others.</a:t>
            </a:r>
          </a:p>
          <a:p>
            <a:pPr indent="0" lvl="0" marL="0" marR="0" rtl="0" algn="l">
              <a:lnSpc>
                <a:spcPct val="90000"/>
              </a:lnSpc>
              <a:spcBef>
                <a:spcPts val="0"/>
              </a:spcBef>
              <a:buFont typeface="Arial"/>
              <a:buNone/>
            </a:pPr>
            <a:r>
              <a:t/>
            </a:r>
            <a:endParaRPr b="0" baseline="0" i="0" sz="1800" u="none" cap="none" strike="noStrike">
              <a:latin typeface="Arial"/>
              <a:ea typeface="Arial"/>
              <a:cs typeface="Arial"/>
              <a:sym typeface="Arial"/>
            </a:endParaRP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MLA format provides writers with a uniform format for document layout and documenting sources. Proper MLA style shows that writers are conscientious of the standards of writing in their respective disciplines. Properly documenting sources also ensures that an author is not plagiarizing.</a:t>
            </a:r>
          </a:p>
          <a:p>
            <a:pPr>
              <a:spcBef>
                <a:spcPts val="0"/>
              </a:spcBef>
              <a:buNone/>
            </a:pPr>
            <a:r>
              <a:t/>
            </a:r>
            <a:endParaRPr b="0" baseline="0" i="0" sz="1800" u="none" cap="none" strike="noStrike">
              <a:latin typeface="Arial"/>
              <a:ea typeface="Arial"/>
              <a:cs typeface="Arial"/>
              <a:sym typeface="Arial"/>
            </a:endParaRPr>
          </a:p>
        </p:txBody>
      </p:sp>
      <p:sp>
        <p:nvSpPr>
          <p:cNvPr id="116" name="Shape 116"/>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8" name="Shape 448"/>
        <p:cNvGrpSpPr/>
        <p:nvPr/>
      </p:nvGrpSpPr>
      <p:grpSpPr>
        <a:xfrm>
          <a:off x="0" y="0"/>
          <a:ext cx="0" cy="0"/>
          <a:chOff x="0" y="0"/>
          <a:chExt cx="0" cy="0"/>
        </a:xfrm>
      </p:grpSpPr>
      <p:sp>
        <p:nvSpPr>
          <p:cNvPr id="449" name="Shape 4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50" name="Shape 45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1" baseline="0" i="0" lang="en-US" sz="1800" u="none" cap="none" strike="noStrike">
                <a:latin typeface="Arial"/>
                <a:ea typeface="Arial"/>
                <a:cs typeface="Arial"/>
                <a:sym typeface="Arial"/>
              </a:rPr>
              <a:t>Article in a Magazine</a:t>
            </a: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Cite by listing the article's author, putting the title of the article in quotations marks, and italicizing the periodical title. Follow with the date of publication. Remember to abbreviate the month. Please note the first example on this slide.</a:t>
            </a:r>
          </a:p>
          <a:p>
            <a:pPr indent="0" lvl="0" marL="0" marR="0" rtl="0" algn="l">
              <a:spcBef>
                <a:spcPts val="0"/>
              </a:spcBef>
              <a:buFont typeface="Arial"/>
              <a:buNone/>
            </a:pPr>
            <a:r>
              <a:t/>
            </a:r>
            <a:endParaRPr b="1" baseline="0" i="0" sz="1800" u="none" cap="none" strike="noStrike">
              <a:latin typeface="Arial"/>
              <a:ea typeface="Arial"/>
              <a:cs typeface="Arial"/>
              <a:sym typeface="Arial"/>
            </a:endParaRPr>
          </a:p>
          <a:p>
            <a:pPr indent="0" lvl="0" marL="0" marR="0" rtl="0" algn="l">
              <a:spcBef>
                <a:spcPts val="0"/>
              </a:spcBef>
              <a:buSzPct val="25000"/>
              <a:buFont typeface="Arial"/>
              <a:buNone/>
            </a:pPr>
            <a:r>
              <a:rPr b="1" baseline="0" i="0" lang="en-US" sz="1800" u="none" cap="none" strike="noStrike">
                <a:latin typeface="Arial"/>
                <a:ea typeface="Arial"/>
                <a:cs typeface="Arial"/>
                <a:sym typeface="Arial"/>
              </a:rPr>
              <a:t>An Article in a Scholarly Journal</a:t>
            </a: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In previous years, MLA required that researchers determine whether or not a scholarly journal employed continuous pagination (page numbers began at page one in the first issue of the years and page numbers took up where they left off in subsequent ones) or non-continuous pagination (page numbers begin at page one in every subsequent issue) in order to determine whether or not to include issue numbers in bibliographic entries. </a:t>
            </a:r>
            <a:r>
              <a:rPr b="0" baseline="0" i="1" lang="en-US" sz="1800" u="none" cap="none" strike="noStrike">
                <a:latin typeface="Arial"/>
                <a:ea typeface="Arial"/>
                <a:cs typeface="Arial"/>
                <a:sym typeface="Arial"/>
              </a:rPr>
              <a:t>The MLA Handbook for Writers of Research Papers</a:t>
            </a:r>
            <a:r>
              <a:rPr b="0" baseline="0" i="0" lang="en-US" sz="1800" u="none" cap="none" strike="noStrike">
                <a:latin typeface="Verdana"/>
                <a:ea typeface="Verdana"/>
                <a:cs typeface="Verdana"/>
                <a:sym typeface="Verdana"/>
              </a:rPr>
              <a:t> 7th edition (2009) eliminates this step. Always provide issue numbers, when available. Please note the second example on this slide.</a:t>
            </a:r>
          </a:p>
          <a:p>
            <a:pPr indent="0" lvl="0" marL="0" marR="0" rtl="0" algn="l">
              <a:spcBef>
                <a:spcPts val="0"/>
              </a:spcBef>
              <a:buFont typeface="Arial"/>
              <a:buNone/>
            </a:pPr>
            <a:r>
              <a:t/>
            </a:r>
            <a:endParaRPr b="0" baseline="0" i="0" sz="1800" u="none" cap="none" strike="noStrike">
              <a:latin typeface="Verdana"/>
              <a:ea typeface="Verdana"/>
              <a:cs typeface="Verdana"/>
              <a:sym typeface="Verdana"/>
            </a:endParaRP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There are many other types of periodical publication. For a more thorough list of examples, please see the OWL’s “</a:t>
            </a:r>
            <a:r>
              <a:rPr b="1" baseline="0" i="0" lang="en-US" sz="1800" u="none" cap="none" strike="noStrike">
                <a:solidFill>
                  <a:srgbClr val="70471D"/>
                </a:solidFill>
                <a:latin typeface="Arial"/>
                <a:ea typeface="Arial"/>
                <a:cs typeface="Arial"/>
                <a:sym typeface="Arial"/>
              </a:rPr>
              <a:t>MLA 2009 Works Cited: Periodicals</a:t>
            </a:r>
            <a:r>
              <a:rPr b="0" baseline="0" i="0" lang="en-US" sz="1800" u="none" cap="none" strike="noStrike">
                <a:latin typeface="Verdana"/>
                <a:ea typeface="Verdana"/>
                <a:cs typeface="Verdana"/>
                <a:sym typeface="Verdana"/>
              </a:rPr>
              <a:t>“ at </a:t>
            </a:r>
            <a:r>
              <a:rPr b="0" baseline="0" i="0" lang="en-US" sz="1800" u="none" cap="none" strike="noStrike">
                <a:latin typeface="Arial"/>
                <a:ea typeface="Arial"/>
                <a:cs typeface="Arial"/>
                <a:sym typeface="Arial"/>
              </a:rPr>
              <a:t>http://owl.english.purdue.edu/owl/resource/747/07/</a:t>
            </a:r>
          </a:p>
          <a:p>
            <a:pPr>
              <a:spcBef>
                <a:spcPts val="0"/>
              </a:spcBef>
              <a:buNone/>
            </a:pPr>
            <a:r>
              <a:t/>
            </a:r>
            <a:endParaRPr b="0" baseline="0" i="0" sz="1800" u="none" cap="none" strike="noStrike">
              <a:latin typeface="Arial"/>
              <a:ea typeface="Arial"/>
              <a:cs typeface="Arial"/>
              <a:sym typeface="Arial"/>
            </a:endParaRPr>
          </a:p>
        </p:txBody>
      </p:sp>
      <p:sp>
        <p:nvSpPr>
          <p:cNvPr id="451" name="Shape 451"/>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0" name="Shape 460"/>
        <p:cNvGrpSpPr/>
        <p:nvPr/>
      </p:nvGrpSpPr>
      <p:grpSpPr>
        <a:xfrm>
          <a:off x="0" y="0"/>
          <a:ext cx="0" cy="0"/>
          <a:chOff x="0" y="0"/>
          <a:chExt cx="0" cy="0"/>
        </a:xfrm>
      </p:grpSpPr>
      <p:sp>
        <p:nvSpPr>
          <p:cNvPr id="461" name="Shape 4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62" name="Shape 46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rgbClr val="70471D"/>
              </a:buClr>
              <a:buSzPct val="25000"/>
              <a:buFont typeface="Arial"/>
              <a:buNone/>
            </a:pPr>
            <a:r>
              <a:rPr b="1" baseline="0" i="0" lang="en-US" sz="1800" u="none" cap="none" strike="noStrike">
                <a:solidFill>
                  <a:srgbClr val="70471D"/>
                </a:solidFill>
                <a:latin typeface="Arial"/>
                <a:ea typeface="Arial"/>
                <a:cs typeface="Arial"/>
                <a:sym typeface="Arial"/>
              </a:rPr>
              <a:t>Works Cited: Electronic Sources (Web Publications)</a:t>
            </a:r>
          </a:p>
          <a:p>
            <a:pPr indent="0" lvl="0" marL="0" marR="0" rtl="0" algn="l">
              <a:spcBef>
                <a:spcPts val="0"/>
              </a:spcBef>
              <a:buClr>
                <a:srgbClr val="70471D"/>
              </a:buClr>
              <a:buSzPct val="25000"/>
              <a:buFont typeface="Arial"/>
              <a:buNone/>
            </a:pPr>
            <a:r>
              <a:rPr b="0" baseline="0" i="0" lang="en-US" sz="1800" u="none" cap="none" strike="noStrike">
                <a:solidFill>
                  <a:srgbClr val="70471D"/>
                </a:solidFill>
                <a:latin typeface="Arial"/>
                <a:ea typeface="Arial"/>
                <a:cs typeface="Arial"/>
                <a:sym typeface="Arial"/>
              </a:rPr>
              <a:t>MLA lists electronic sources as </a:t>
            </a:r>
            <a:r>
              <a:rPr b="0" baseline="0" i="1" lang="en-US" sz="1800" u="none" cap="none" strike="noStrike">
                <a:solidFill>
                  <a:srgbClr val="70471D"/>
                </a:solidFill>
                <a:latin typeface="Arial"/>
                <a:ea typeface="Arial"/>
                <a:cs typeface="Arial"/>
                <a:sym typeface="Arial"/>
              </a:rPr>
              <a:t>Web Publications</a:t>
            </a:r>
            <a:r>
              <a:rPr b="0" baseline="0" i="0" lang="en-US" sz="1800" u="none" cap="none" strike="noStrike">
                <a:solidFill>
                  <a:srgbClr val="70471D"/>
                </a:solidFill>
                <a:latin typeface="Arial"/>
                <a:ea typeface="Arial"/>
                <a:cs typeface="Arial"/>
                <a:sym typeface="Arial"/>
              </a:rPr>
              <a:t>. Thus, when including the medium of publication for electronic sources, list the medium as </a:t>
            </a:r>
            <a:r>
              <a:rPr b="0" baseline="0" i="1" lang="en-US" sz="1800" u="none" cap="none" strike="noStrike">
                <a:solidFill>
                  <a:srgbClr val="70471D"/>
                </a:solidFill>
                <a:latin typeface="Arial"/>
                <a:ea typeface="Arial"/>
                <a:cs typeface="Arial"/>
                <a:sym typeface="Arial"/>
              </a:rPr>
              <a:t>Web</a:t>
            </a:r>
            <a:r>
              <a:rPr b="0" baseline="0" i="0" lang="en-US" sz="1800" u="none" cap="none" strike="noStrike">
                <a:solidFill>
                  <a:srgbClr val="70471D"/>
                </a:solidFill>
                <a:latin typeface="Arial"/>
                <a:ea typeface="Arial"/>
                <a:cs typeface="Arial"/>
                <a:sym typeface="Arial"/>
              </a:rPr>
              <a:t>.</a:t>
            </a:r>
          </a:p>
          <a:p>
            <a:pPr indent="0" lvl="0" marL="0" marR="0" rtl="0" algn="l">
              <a:spcBef>
                <a:spcPts val="0"/>
              </a:spcBef>
              <a:buFont typeface="Arial"/>
              <a:buNone/>
            </a:pPr>
            <a:r>
              <a:t/>
            </a:r>
            <a:endParaRPr b="0" baseline="0" i="0" sz="1800" u="none" cap="none" strike="noStrike">
              <a:solidFill>
                <a:srgbClr val="70471D"/>
              </a:solidFill>
              <a:latin typeface="Arial"/>
              <a:ea typeface="Arial"/>
              <a:cs typeface="Arial"/>
              <a:sym typeface="Arial"/>
            </a:endParaRPr>
          </a:p>
          <a:p>
            <a:pPr indent="0" lvl="0" marL="0" marR="0" rtl="0" algn="l">
              <a:spcBef>
                <a:spcPts val="0"/>
              </a:spcBef>
              <a:buSzPct val="25000"/>
              <a:buFont typeface="Arial"/>
              <a:buNone/>
            </a:pPr>
            <a:r>
              <a:rPr b="1" baseline="0" i="0" lang="en-US" sz="1800" u="none" cap="none" strike="noStrike">
                <a:latin typeface="Arial"/>
                <a:ea typeface="Arial"/>
                <a:cs typeface="Arial"/>
                <a:sym typeface="Arial"/>
              </a:rPr>
              <a:t>Citing an Entire Web Site</a:t>
            </a: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It is necessary to list your date of access because web postings are often updated, and information available on one date may no longer be available later. Be sure to include the complete address for the site. Remember to use </a:t>
            </a:r>
            <a:r>
              <a:rPr b="0" baseline="0" i="1" lang="en-US" sz="1800" u="none" cap="none" strike="noStrike">
                <a:latin typeface="Arial"/>
                <a:ea typeface="Arial"/>
                <a:cs typeface="Arial"/>
                <a:sym typeface="Arial"/>
              </a:rPr>
              <a:t>n.p.</a:t>
            </a:r>
            <a:r>
              <a:rPr b="0" baseline="0" i="0" lang="en-US" sz="1800" u="none" cap="none" strike="noStrike">
                <a:latin typeface="Arial"/>
                <a:ea typeface="Arial"/>
                <a:cs typeface="Arial"/>
                <a:sym typeface="Arial"/>
              </a:rPr>
              <a:t> if no publisher name is available and </a:t>
            </a:r>
            <a:r>
              <a:rPr b="0" baseline="0" i="1" lang="en-US" sz="1800" u="none" cap="none" strike="noStrike">
                <a:latin typeface="Arial"/>
                <a:ea typeface="Arial"/>
                <a:cs typeface="Arial"/>
                <a:sym typeface="Arial"/>
              </a:rPr>
              <a:t>n.d.</a:t>
            </a:r>
            <a:r>
              <a:rPr b="0" baseline="0" i="0" lang="en-US" sz="1800" u="none" cap="none" strike="noStrike">
                <a:latin typeface="Arial"/>
                <a:ea typeface="Arial"/>
                <a:cs typeface="Arial"/>
                <a:sym typeface="Arial"/>
              </a:rPr>
              <a:t> if not publishing date is given.</a:t>
            </a:r>
          </a:p>
          <a:p>
            <a:pPr indent="0" lvl="0" marL="0" marR="0" rtl="0" algn="l">
              <a:spcBef>
                <a:spcPts val="0"/>
              </a:spcBef>
              <a:buFont typeface="Arial"/>
              <a:buNone/>
            </a:pPr>
            <a:r>
              <a:t/>
            </a:r>
            <a:endParaRPr b="0" baseline="0" i="0" sz="1800" u="none" cap="none" strike="noStrike">
              <a:solidFill>
                <a:srgbClr val="70471D"/>
              </a:solidFill>
              <a:latin typeface="Arial"/>
              <a:ea typeface="Arial"/>
              <a:cs typeface="Arial"/>
              <a:sym typeface="Arial"/>
            </a:endParaRPr>
          </a:p>
          <a:p>
            <a:pPr indent="0" lvl="0" marL="0" marR="0" rtl="0" algn="l">
              <a:spcBef>
                <a:spcPts val="0"/>
              </a:spcBef>
              <a:buClr>
                <a:srgbClr val="70471D"/>
              </a:buClr>
              <a:buSzPct val="25000"/>
              <a:buFont typeface="Arial"/>
              <a:buNone/>
            </a:pPr>
            <a:r>
              <a:rPr b="0" baseline="0" i="0" lang="en-US" sz="1800" u="none" cap="none" strike="noStrike">
                <a:solidFill>
                  <a:srgbClr val="70471D"/>
                </a:solidFill>
                <a:latin typeface="Arial"/>
                <a:ea typeface="Arial"/>
                <a:cs typeface="Arial"/>
                <a:sym typeface="Arial"/>
              </a:rPr>
              <a:t>It is always a good idea to maintain personal copies of electronic information, when possible. It is good practice to print or save Web pages or, better, using a program like Adobe Acrobat, to keep your own copies for future reference. Most Web browsers will include URL/electronic address information when you print, which makes later reference easy. Also, you might use the Bookmark function in your Web browser in order to return to documents more easily.</a:t>
            </a:r>
          </a:p>
          <a:p>
            <a:pPr indent="0" lvl="0" marL="0" marR="0" rtl="0" algn="l">
              <a:spcBef>
                <a:spcPts val="0"/>
              </a:spcBef>
              <a:buFont typeface="Arial"/>
              <a:buNone/>
            </a:pPr>
            <a:r>
              <a:t/>
            </a:r>
            <a:endParaRPr b="0" baseline="0" i="0" sz="1800" u="none" cap="none" strike="noStrike">
              <a:solidFill>
                <a:srgbClr val="70471D"/>
              </a:solidFill>
              <a:latin typeface="Arial"/>
              <a:ea typeface="Arial"/>
              <a:cs typeface="Arial"/>
              <a:sym typeface="Arial"/>
            </a:endParaRPr>
          </a:p>
          <a:p>
            <a:pPr indent="0" lvl="0" marL="0" marR="0" rtl="0" algn="l">
              <a:spcBef>
                <a:spcPts val="0"/>
              </a:spcBef>
              <a:buSzPct val="25000"/>
              <a:buFont typeface="Arial"/>
              <a:buNone/>
            </a:pPr>
            <a:r>
              <a:rPr b="1" baseline="0" i="0" lang="en-US" sz="1800" u="none" cap="none" strike="noStrike">
                <a:latin typeface="Arial"/>
                <a:ea typeface="Arial"/>
                <a:cs typeface="Arial"/>
                <a:sym typeface="Arial"/>
              </a:rPr>
              <a:t>Important Note on the Use of URLs in MLA</a:t>
            </a: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MLA no longer requires the use of URLs in MLA citations. Because Web addresses are not static (i.e. they change often) and because documents sometimes appear in multiple places on the Web (e.g. on multiple databases), MLA explains that most readers can find electronic sources via title or author searches in Internet Search Engines.</a:t>
            </a:r>
          </a:p>
          <a:p>
            <a:pPr indent="0" lvl="0" marL="0" marR="0" rtl="0" algn="l">
              <a:spcBef>
                <a:spcPts val="0"/>
              </a:spcBef>
              <a:buSzPct val="25000"/>
              <a:buFont typeface="Arial"/>
              <a:buNone/>
            </a:pPr>
            <a:r>
              <a:rPr b="0" baseline="0" i="1" lang="en-US" sz="1800" u="none" cap="none" strike="noStrike">
                <a:latin typeface="Arial"/>
                <a:ea typeface="Arial"/>
                <a:cs typeface="Arial"/>
                <a:sym typeface="Arial"/>
              </a:rPr>
              <a:t>For instructors or editors that still wish to require the use of URLs</a:t>
            </a:r>
            <a:r>
              <a:rPr b="0" baseline="0" i="0" lang="en-US" sz="1800" u="none" cap="none" strike="noStrike">
                <a:latin typeface="Arial"/>
                <a:ea typeface="Arial"/>
                <a:cs typeface="Arial"/>
                <a:sym typeface="Arial"/>
              </a:rPr>
              <a:t>, MLA suggests that the URL appear in angle brackets after the date of access. Break URLs only after slashes. </a:t>
            </a:r>
            <a:r>
              <a:rPr b="1" baseline="0" i="0" lang="en-US" sz="1800" u="none" cap="none" strike="noStrike">
                <a:latin typeface="Arial"/>
                <a:ea typeface="Arial"/>
                <a:cs typeface="Arial"/>
                <a:sym typeface="Arial"/>
              </a:rPr>
              <a:t>See previous slide comment.</a:t>
            </a:r>
          </a:p>
          <a:p>
            <a:pPr indent="0" lvl="0" marL="0" marR="0" rtl="0" algn="l">
              <a:spcBef>
                <a:spcPts val="0"/>
              </a:spcBef>
              <a:buFont typeface="Arial"/>
              <a:buNone/>
            </a:pPr>
            <a:r>
              <a:t/>
            </a:r>
            <a:endParaRPr b="0" baseline="0" i="0" sz="1800" u="none" cap="none" strike="noStrike">
              <a:latin typeface="Arial"/>
              <a:ea typeface="Arial"/>
              <a:cs typeface="Arial"/>
              <a:sym typeface="Arial"/>
            </a:endParaRPr>
          </a:p>
          <a:p>
            <a:pPr indent="0" lvl="0" marL="0" marR="0" rtl="0" algn="l">
              <a:spcBef>
                <a:spcPts val="0"/>
              </a:spcBef>
              <a:buSzPct val="25000"/>
              <a:buFont typeface="Arial"/>
              <a:buNone/>
            </a:pPr>
            <a:r>
              <a:rPr b="0" baseline="0" i="0" lang="en-US" sz="1800" u="none" cap="none" strike="noStrike">
                <a:latin typeface="Arial"/>
                <a:ea typeface="Arial"/>
                <a:cs typeface="Arial"/>
                <a:sym typeface="Arial"/>
              </a:rPr>
              <a:t>There are many other possible kinds of sources that can be cited from the Internet. For a more thorough list of examples, see the OWL’s “</a:t>
            </a:r>
            <a:r>
              <a:rPr b="1" baseline="0" i="0" lang="en-US" sz="1800" u="none" cap="none" strike="noStrike">
                <a:solidFill>
                  <a:srgbClr val="70471D"/>
                </a:solidFill>
                <a:latin typeface="Arial"/>
                <a:ea typeface="Arial"/>
                <a:cs typeface="Arial"/>
                <a:sym typeface="Arial"/>
              </a:rPr>
              <a:t>MLA 2009 Works Cited: Electronic Sources (Web Publications)</a:t>
            </a:r>
            <a:r>
              <a:rPr b="0" baseline="0" i="0" lang="en-US" sz="1800" u="none" cap="none" strike="noStrike">
                <a:latin typeface="Arial"/>
                <a:ea typeface="Arial"/>
                <a:cs typeface="Arial"/>
                <a:sym typeface="Arial"/>
              </a:rPr>
              <a:t>“ at http://owl.english.purdue.edu/owl/resource/747/08/</a:t>
            </a:r>
          </a:p>
          <a:p>
            <a:pPr>
              <a:spcBef>
                <a:spcPts val="0"/>
              </a:spcBef>
              <a:buNone/>
            </a:pPr>
            <a:r>
              <a:t/>
            </a:r>
            <a:endParaRPr b="0" baseline="0" i="0" sz="1800" u="none" cap="none" strike="noStrike">
              <a:latin typeface="Arial"/>
              <a:ea typeface="Arial"/>
              <a:cs typeface="Arial"/>
              <a:sym typeface="Arial"/>
            </a:endParaRPr>
          </a:p>
        </p:txBody>
      </p:sp>
      <p:sp>
        <p:nvSpPr>
          <p:cNvPr id="463" name="Shape 463"/>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1" name="Shape 471"/>
        <p:cNvGrpSpPr/>
        <p:nvPr/>
      </p:nvGrpSpPr>
      <p:grpSpPr>
        <a:xfrm>
          <a:off x="0" y="0"/>
          <a:ext cx="0" cy="0"/>
          <a:chOff x="0" y="0"/>
          <a:chExt cx="0" cy="0"/>
        </a:xfrm>
      </p:grpSpPr>
      <p:sp>
        <p:nvSpPr>
          <p:cNvPr id="472" name="Shape 47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73" name="Shape 47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And here are some examples.</a:t>
            </a:r>
          </a:p>
        </p:txBody>
      </p:sp>
      <p:sp>
        <p:nvSpPr>
          <p:cNvPr id="474" name="Shape 474"/>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3" name="Shape 483"/>
        <p:cNvGrpSpPr/>
        <p:nvPr/>
      </p:nvGrpSpPr>
      <p:grpSpPr>
        <a:xfrm>
          <a:off x="0" y="0"/>
          <a:ext cx="0" cy="0"/>
          <a:chOff x="0" y="0"/>
          <a:chExt cx="0" cy="0"/>
        </a:xfrm>
      </p:grpSpPr>
      <p:sp>
        <p:nvSpPr>
          <p:cNvPr id="484" name="Shape 4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85" name="Shape 48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rgbClr val="70471D"/>
              </a:buClr>
              <a:buSzPct val="25000"/>
              <a:buFont typeface="Arial"/>
              <a:buNone/>
            </a:pPr>
            <a:r>
              <a:rPr b="1" baseline="0" i="0" lang="en-US" sz="1800" u="none" cap="none" strike="noStrike">
                <a:solidFill>
                  <a:srgbClr val="70471D"/>
                </a:solidFill>
                <a:latin typeface="Arial"/>
                <a:ea typeface="Arial"/>
                <a:cs typeface="Arial"/>
                <a:sym typeface="Arial"/>
              </a:rPr>
              <a:t>Works Cited Page: Other Common Sources</a:t>
            </a:r>
          </a:p>
          <a:p>
            <a:pPr indent="0" lvl="0" marL="0" marR="0" rtl="0" algn="l">
              <a:spcBef>
                <a:spcPts val="0"/>
              </a:spcBef>
              <a:buFont typeface="Arial"/>
              <a:buNone/>
            </a:pPr>
            <a:r>
              <a:t/>
            </a:r>
            <a:endParaRPr b="1" baseline="0" i="0" sz="1800" u="none" cap="none" strike="noStrike">
              <a:solidFill>
                <a:srgbClr val="70471D"/>
              </a:solidFill>
              <a:latin typeface="Arial"/>
              <a:ea typeface="Arial"/>
              <a:cs typeface="Arial"/>
              <a:sym typeface="Arial"/>
            </a:endParaRPr>
          </a:p>
          <a:p>
            <a:pPr indent="0" lvl="0" marL="0" marR="0" rtl="0" algn="l">
              <a:spcBef>
                <a:spcPts val="0"/>
              </a:spcBef>
              <a:buSzPct val="25000"/>
              <a:buFont typeface="Arial"/>
              <a:buNone/>
            </a:pPr>
            <a:r>
              <a:rPr b="1" baseline="0" i="0" lang="en-US" sz="1800" u="none" cap="none" strike="noStrike">
                <a:latin typeface="Arial"/>
                <a:ea typeface="Arial"/>
                <a:cs typeface="Arial"/>
                <a:sym typeface="Arial"/>
              </a:rPr>
              <a:t>An Interview</a:t>
            </a: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Personal interviews refer to those interviews that you conduct yourself. List the interview by the name of the interviewee. Include the descriptor Personal interview and the date of the interview.</a:t>
            </a:r>
          </a:p>
          <a:p>
            <a:pPr indent="0" lvl="0" marL="0" marR="0" rtl="0" algn="l">
              <a:spcBef>
                <a:spcPts val="0"/>
              </a:spcBef>
              <a:buFont typeface="Arial"/>
              <a:buNone/>
            </a:pPr>
            <a:r>
              <a:t/>
            </a:r>
            <a:endParaRPr b="0" baseline="0" i="0" sz="1800" u="none" cap="none" strike="noStrike">
              <a:latin typeface="Verdana"/>
              <a:ea typeface="Verdana"/>
              <a:cs typeface="Verdana"/>
              <a:sym typeface="Verdana"/>
            </a:endParaRPr>
          </a:p>
          <a:p>
            <a:pPr indent="0" lvl="0" marL="0" marR="0" rtl="0" algn="l">
              <a:spcBef>
                <a:spcPts val="0"/>
              </a:spcBef>
              <a:buSzPct val="25000"/>
              <a:buFont typeface="Arial"/>
              <a:buNone/>
            </a:pPr>
            <a:r>
              <a:rPr b="1" baseline="0" i="0" lang="en-US" sz="1800" u="none" cap="none" strike="noStrike">
                <a:latin typeface="Arial"/>
                <a:ea typeface="Arial"/>
                <a:cs typeface="Arial"/>
                <a:sym typeface="Arial"/>
              </a:rPr>
              <a:t>Speeches, Lectures, or Other Oral Presentations (including Conference Presentations)</a:t>
            </a: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Provide the speaker’s name. Then, give the title of the speech (if any) in quotation marks. Follow with the name of the meeting and organization, the location of the occasion, and the date. Use the descriptor that appropriately expresses the type of presentation (e.g. Address, Lecture, Reading, Keynote speech, Guest Lecture). Remember to use the abbreviation </a:t>
            </a:r>
            <a:r>
              <a:rPr b="0" baseline="0" i="1" lang="en-US" sz="1800" u="none" cap="none" strike="noStrike">
                <a:latin typeface="Arial"/>
                <a:ea typeface="Arial"/>
                <a:cs typeface="Arial"/>
                <a:sym typeface="Arial"/>
              </a:rPr>
              <a:t>n.p.</a:t>
            </a:r>
            <a:r>
              <a:rPr b="0" baseline="0" i="0" lang="en-US" sz="1800" u="none" cap="none" strike="noStrike">
                <a:latin typeface="Verdana"/>
                <a:ea typeface="Verdana"/>
                <a:cs typeface="Verdana"/>
                <a:sym typeface="Verdana"/>
              </a:rPr>
              <a:t> if the publisher is not known; use </a:t>
            </a:r>
            <a:r>
              <a:rPr b="0" baseline="0" i="1" lang="en-US" sz="1800" u="none" cap="none" strike="noStrike">
                <a:latin typeface="Arial"/>
                <a:ea typeface="Arial"/>
                <a:cs typeface="Arial"/>
                <a:sym typeface="Arial"/>
              </a:rPr>
              <a:t>n.d.</a:t>
            </a:r>
            <a:r>
              <a:rPr b="0" baseline="0" i="0" lang="en-US" sz="1800" u="none" cap="none" strike="noStrike">
                <a:latin typeface="Verdana"/>
                <a:ea typeface="Verdana"/>
                <a:cs typeface="Verdana"/>
                <a:sym typeface="Verdana"/>
              </a:rPr>
              <a:t> if the date is not known.</a:t>
            </a:r>
          </a:p>
          <a:p>
            <a:pPr indent="0" lvl="0" marL="0" marR="0" rtl="0" algn="l">
              <a:spcBef>
                <a:spcPts val="0"/>
              </a:spcBef>
              <a:buFont typeface="Arial"/>
              <a:buNone/>
            </a:pPr>
            <a:r>
              <a:t/>
            </a:r>
            <a:endParaRPr b="0" baseline="0" i="0" sz="1800" u="none" cap="none" strike="noStrike">
              <a:latin typeface="Verdana"/>
              <a:ea typeface="Verdana"/>
              <a:cs typeface="Verdana"/>
              <a:sym typeface="Verdana"/>
            </a:endParaRPr>
          </a:p>
          <a:p>
            <a:pPr indent="0" lvl="0" marL="0" marR="0" rtl="0" algn="l">
              <a:spcBef>
                <a:spcPts val="0"/>
              </a:spcBef>
              <a:buSzPct val="25000"/>
              <a:buFont typeface="Arial"/>
              <a:buNone/>
            </a:pPr>
            <a:r>
              <a:rPr b="1" baseline="0" i="0" lang="en-US" sz="1800" u="none" cap="none" strike="noStrike">
                <a:latin typeface="Arial"/>
                <a:ea typeface="Arial"/>
                <a:cs typeface="Arial"/>
                <a:sym typeface="Arial"/>
              </a:rPr>
              <a:t>Films or Movies</a:t>
            </a: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List films (in theaters or not yet on DVD or video) by their title. Include the name of the director (after the abbreviation “Dir.“), the film studio or distributor, and the release year. If relevant, list performer names after the director’s name. Use the abbreviation perf. to head the list. List film as the medium of publication.</a:t>
            </a:r>
          </a:p>
          <a:p>
            <a:pPr indent="0" lvl="0" marL="0" marR="0" rtl="0" algn="l">
              <a:spcBef>
                <a:spcPts val="0"/>
              </a:spcBef>
              <a:buFont typeface="Arial"/>
              <a:buNone/>
            </a:pPr>
            <a:r>
              <a:t/>
            </a:r>
            <a:endParaRPr b="0" baseline="0" i="0" sz="1800" u="none" cap="none" strike="noStrike">
              <a:latin typeface="Verdana"/>
              <a:ea typeface="Verdana"/>
              <a:cs typeface="Verdana"/>
              <a:sym typeface="Verdana"/>
            </a:endParaRPr>
          </a:p>
          <a:p>
            <a:pPr indent="0" lvl="0" marL="0" marR="0" rtl="0" algn="l">
              <a:spcBef>
                <a:spcPts val="0"/>
              </a:spcBef>
              <a:buSzPct val="25000"/>
              <a:buFont typeface="Verdana"/>
              <a:buNone/>
            </a:pPr>
            <a:r>
              <a:rPr b="0" baseline="0" i="0" lang="en-US" sz="1800" u="none" cap="none" strike="noStrike">
                <a:latin typeface="Verdana"/>
                <a:ea typeface="Verdana"/>
                <a:cs typeface="Verdana"/>
                <a:sym typeface="Verdana"/>
              </a:rPr>
              <a:t>There are other common types of sources which include  broadcast television or radio programs, recorded films or movies, recorded television episodes, sound recordings, spoken word albums, digital files (PDFs, MP3s, JPEGs), paintings, sculptures, photographs, published conference processdings, and others. For a more thorough list of different kinds of commonly referenced sources, see the OWL’s “</a:t>
            </a:r>
            <a:r>
              <a:rPr b="1" baseline="0" i="0" lang="en-US" sz="1800" u="none" cap="none" strike="noStrike">
                <a:solidFill>
                  <a:srgbClr val="70471D"/>
                </a:solidFill>
                <a:latin typeface="Arial"/>
                <a:ea typeface="Arial"/>
                <a:cs typeface="Arial"/>
                <a:sym typeface="Arial"/>
              </a:rPr>
              <a:t>MLA 2009 Works Cited: Other Common Sources</a:t>
            </a:r>
            <a:r>
              <a:rPr b="0" baseline="0" i="0" lang="en-US" sz="1800" u="none" cap="none" strike="noStrike">
                <a:latin typeface="Verdana"/>
                <a:ea typeface="Verdana"/>
                <a:cs typeface="Verdana"/>
                <a:sym typeface="Verdana"/>
              </a:rPr>
              <a:t>“ at </a:t>
            </a:r>
            <a:r>
              <a:rPr b="0" baseline="0" i="0" lang="en-US" sz="1800" u="none" cap="none" strike="noStrike">
                <a:latin typeface="Arial"/>
                <a:ea typeface="Arial"/>
                <a:cs typeface="Arial"/>
                <a:sym typeface="Arial"/>
              </a:rPr>
              <a:t>http://owl.english.purdue.edu/owl/resource/747/09/  </a:t>
            </a:r>
            <a:r>
              <a:rPr b="1" baseline="0" i="0" lang="en-US" sz="1800" u="none" cap="none" strike="noStrike">
                <a:latin typeface="Arial"/>
                <a:ea typeface="Arial"/>
                <a:cs typeface="Arial"/>
                <a:sym typeface="Arial"/>
              </a:rPr>
              <a:t>Insert “For more information“ slide after this one. You can download that slide from posted OWL PPTs.</a:t>
            </a:r>
          </a:p>
        </p:txBody>
      </p:sp>
      <p:sp>
        <p:nvSpPr>
          <p:cNvPr id="486" name="Shape 486"/>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5" name="Shape 495"/>
        <p:cNvGrpSpPr/>
        <p:nvPr/>
      </p:nvGrpSpPr>
      <p:grpSpPr>
        <a:xfrm>
          <a:off x="0" y="0"/>
          <a:ext cx="0" cy="0"/>
          <a:chOff x="0" y="0"/>
          <a:chExt cx="0" cy="0"/>
        </a:xfrm>
      </p:grpSpPr>
      <p:sp>
        <p:nvSpPr>
          <p:cNvPr id="496" name="Shape 49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97" name="Shape 49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Here is a film example.</a:t>
            </a:r>
          </a:p>
          <a:p>
            <a:pPr>
              <a:spcBef>
                <a:spcPts val="0"/>
              </a:spcBef>
              <a:buNone/>
            </a:pPr>
            <a:r>
              <a:t/>
            </a:r>
            <a:endParaRPr b="0" baseline="0" i="0" sz="1800" u="none" cap="none" strike="noStrike">
              <a:latin typeface="Arial"/>
              <a:ea typeface="Arial"/>
              <a:cs typeface="Arial"/>
              <a:sym typeface="Arial"/>
            </a:endParaRPr>
          </a:p>
        </p:txBody>
      </p:sp>
      <p:sp>
        <p:nvSpPr>
          <p:cNvPr id="498" name="Shape 498"/>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6" name="Shape 506"/>
        <p:cNvGrpSpPr/>
        <p:nvPr/>
      </p:nvGrpSpPr>
      <p:grpSpPr>
        <a:xfrm>
          <a:off x="0" y="0"/>
          <a:ext cx="0" cy="0"/>
          <a:chOff x="0" y="0"/>
          <a:chExt cx="0" cy="0"/>
        </a:xfrm>
      </p:grpSpPr>
      <p:sp>
        <p:nvSpPr>
          <p:cNvPr id="507" name="Shape 50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508" name="Shape 50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1" baseline="0" i="0" lang="en-US" sz="1800" u="none" cap="none" strike="noStrike">
                <a:latin typeface="Arial"/>
                <a:ea typeface="Arial"/>
                <a:cs typeface="Arial"/>
                <a:sym typeface="Arial"/>
              </a:rPr>
              <a:t>Rationale: </a:t>
            </a:r>
            <a:r>
              <a:rPr b="0" baseline="0" i="0" lang="en-US" sz="1800" u="none" cap="none" strike="noStrike">
                <a:latin typeface="Arial"/>
                <a:ea typeface="Arial"/>
                <a:cs typeface="Arial"/>
                <a:sym typeface="Arial"/>
              </a:rPr>
              <a:t>Purdue students are invited to meet with a tutor to assist with writing challenges on an individual basis.  Viewers outside of Purdue may receive assistance through the OWL (Online Writing Lab) and answers to quick questions through the OWL email service.</a:t>
            </a:r>
          </a:p>
        </p:txBody>
      </p:sp>
      <p:sp>
        <p:nvSpPr>
          <p:cNvPr id="509" name="Shape 509"/>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6" name="Shape 516"/>
        <p:cNvGrpSpPr/>
        <p:nvPr/>
      </p:nvGrpSpPr>
      <p:grpSpPr>
        <a:xfrm>
          <a:off x="0" y="0"/>
          <a:ext cx="0" cy="0"/>
          <a:chOff x="0" y="0"/>
          <a:chExt cx="0" cy="0"/>
        </a:xfrm>
      </p:grpSpPr>
      <p:sp>
        <p:nvSpPr>
          <p:cNvPr id="517" name="Shape 517"/>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518" name="Shape 51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28" name="Shape 12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This slide presents three basic areas regulated by MLA students need to be aware of—document format, in-text citations, and Works Cited. The following slides provide detailed explanations regarding each area.</a:t>
            </a:r>
          </a:p>
          <a:p>
            <a:pPr>
              <a:spcBef>
                <a:spcPts val="0"/>
              </a:spcBef>
              <a:buNone/>
            </a:pPr>
            <a:r>
              <a:t/>
            </a:r>
            <a:endParaRPr b="0" baseline="0" i="0" sz="1800" u="none" cap="none" strike="noStrike">
              <a:latin typeface="Arial"/>
              <a:ea typeface="Arial"/>
              <a:cs typeface="Arial"/>
              <a:sym typeface="Arial"/>
            </a:endParaRPr>
          </a:p>
        </p:txBody>
      </p:sp>
      <p:sp>
        <p:nvSpPr>
          <p:cNvPr id="129" name="Shape 129"/>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40" name="Shape 14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In Summer 2008, the Modern Language Association released its third edition of the MLA Style Manual and Guide to Scholarly Publishing, which publicly unveiled modifications to MLA Style for the upcoming year. These changes go into effect April 2009 with the release of MLA Handbook for Writers of Research Papers (7th edition). General paper formatting (margins, headings, etc.) and in-text citations will remain the same, but all Works Cited style entries will be different from the 6th edition guidelines. The Purdue OWL will begin listing these changes in all our MLA resources in April 2009. Here are some of the more noteworthy changes:</a:t>
            </a:r>
          </a:p>
          <a:p>
            <a:pPr indent="0" lvl="0" marL="0" marR="0" rtl="0" algn="l">
              <a:lnSpc>
                <a:spcPct val="90000"/>
              </a:lnSpc>
              <a:spcBef>
                <a:spcPts val="0"/>
              </a:spcBef>
              <a:buFont typeface="Arial"/>
              <a:buNone/>
            </a:pPr>
            <a:r>
              <a:t/>
            </a:r>
            <a:endParaRPr b="0" baseline="0" i="0" sz="1800" u="none" cap="none" strike="noStrike">
              <a:latin typeface="Arial"/>
              <a:ea typeface="Arial"/>
              <a:cs typeface="Arial"/>
              <a:sym typeface="Arial"/>
            </a:endParaRP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･No More Underlining! Underlining is no more. MLA now recommends italicizing titles of independently published works (books, periodicals, films, etc).</a:t>
            </a:r>
          </a:p>
          <a:p>
            <a:pPr indent="0" lvl="0" marL="0" marR="0" rtl="0" algn="l">
              <a:lnSpc>
                <a:spcPct val="90000"/>
              </a:lnSpc>
              <a:spcBef>
                <a:spcPts val="0"/>
              </a:spcBef>
              <a:buFont typeface="Arial"/>
              <a:buNone/>
            </a:pPr>
            <a:r>
              <a:t/>
            </a:r>
            <a:endParaRPr b="0" baseline="0" i="0" sz="1800" u="none" cap="none" strike="noStrike">
              <a:latin typeface="Arial"/>
              <a:ea typeface="Arial"/>
              <a:cs typeface="Arial"/>
              <a:sym typeface="Arial"/>
            </a:endParaRP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･No More URLs! While website entries will still include authors, article names, and website names, when available, MLA no longer requires URLs. Writers are, however, encouraged to provide a URL if the citation information does not lead readers to easily find the source.</a:t>
            </a:r>
          </a:p>
          <a:p>
            <a:pPr indent="0" lvl="0" marL="0" marR="0" rtl="0" algn="l">
              <a:lnSpc>
                <a:spcPct val="90000"/>
              </a:lnSpc>
              <a:spcBef>
                <a:spcPts val="0"/>
              </a:spcBef>
              <a:buFont typeface="Arial"/>
              <a:buNone/>
            </a:pPr>
            <a:r>
              <a:t/>
            </a:r>
            <a:endParaRPr b="0" baseline="0" i="0" sz="1800" u="none" cap="none" strike="noStrike">
              <a:latin typeface="Arial"/>
              <a:ea typeface="Arial"/>
              <a:cs typeface="Arial"/>
              <a:sym typeface="Arial"/>
            </a:endParaRP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･Publication Medium. Every entry receives a medium of publication marker. Most entries will be listed as Print or Web, but other possibilities include Performance, DVD, or TV. Most of these markers will appear at the end of entries; however, markers for Web sources are followed by the date of access.</a:t>
            </a:r>
            <a:br>
              <a:rPr b="0" baseline="0" i="0" lang="en-US" sz="1800" u="none" cap="none" strike="noStrike">
                <a:latin typeface="Arial"/>
                <a:ea typeface="Arial"/>
                <a:cs typeface="Arial"/>
                <a:sym typeface="Arial"/>
              </a:rPr>
            </a:b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･New Abbreviations. Many web source entries now require a publisher name, a date of publication, and/or page numbers. When no publisher name appears on the website, write N.p. for no publisher given. When sites omit a date of publication, write n.d. for no date. For online journals that appear only online (no print version) or on databases that do not provide pagination, write n. pag. for no pagination.</a:t>
            </a:r>
          </a:p>
          <a:p>
            <a:pPr>
              <a:spcBef>
                <a:spcPts val="0"/>
              </a:spcBef>
              <a:buNone/>
            </a:pPr>
            <a:r>
              <a:t/>
            </a:r>
            <a:endParaRPr b="0" baseline="0" i="0" sz="1800" u="none" cap="none" strike="noStrike">
              <a:latin typeface="Arial"/>
              <a:ea typeface="Arial"/>
              <a:cs typeface="Arial"/>
              <a:sym typeface="Arial"/>
            </a:endParaRPr>
          </a:p>
        </p:txBody>
      </p:sp>
      <p:sp>
        <p:nvSpPr>
          <p:cNvPr id="141" name="Shape 141"/>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52" name="Shape 15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b="0" baseline="0" i="0" lang="en-US" sz="1800" u="none" cap="none" strike="noStrike">
                <a:latin typeface="Arial"/>
                <a:ea typeface="Arial"/>
                <a:cs typeface="Arial"/>
                <a:sym typeface="Arial"/>
              </a:rPr>
              <a:t>Many instructors who require their students to use MLA formatting and citation style have small exceptions to different MLA rules. Every bit of instruction and direction given in this presentation comes with this recommendation: ALWAYS follow the specific instructions given by your instructor.</a:t>
            </a:r>
          </a:p>
          <a:p>
            <a:pPr>
              <a:spcBef>
                <a:spcPts val="0"/>
              </a:spcBef>
              <a:buNone/>
            </a:pPr>
            <a:r>
              <a:t/>
            </a:r>
            <a:endParaRPr b="0" baseline="0" i="0" sz="1800" u="none" cap="none" strike="noStrike">
              <a:latin typeface="Arial"/>
              <a:ea typeface="Arial"/>
              <a:cs typeface="Arial"/>
              <a:sym typeface="Arial"/>
            </a:endParaRPr>
          </a:p>
        </p:txBody>
      </p:sp>
      <p:sp>
        <p:nvSpPr>
          <p:cNvPr id="153" name="Shape 153"/>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64" name="Shape 16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Type your paper on a computer and print it out on standard, white 8.5 x 11-inch paper</a:t>
            </a: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･Double-space the text of your paper, and use a legible font (e.g. Times New Roman). Whatever font you choose, MLA recommends that the regular and italics type styles contrast enough that they are recognizable one from another. The font size should be 12 pt</a:t>
            </a: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･Leave only one space after periods or other punctuation marks (unless otherwise instructed by your instructor).</a:t>
            </a: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･Set the margins of your document to 1 inch on all sides</a:t>
            </a: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･Indent the first line of paragraphs one half-inch from the left margin. MLA recommends that you use the Tab key as opposed to pushing the Space Bar five times.</a:t>
            </a:r>
          </a:p>
          <a:p>
            <a:pPr>
              <a:spcBef>
                <a:spcPts val="0"/>
              </a:spcBef>
              <a:buNone/>
            </a:pPr>
            <a:r>
              <a:t/>
            </a:r>
            <a:endParaRPr b="0" baseline="0" i="0" sz="1800" u="none" cap="none" strike="noStrike">
              <a:latin typeface="Arial"/>
              <a:ea typeface="Arial"/>
              <a:cs typeface="Arial"/>
              <a:sym typeface="Arial"/>
            </a:endParaRPr>
          </a:p>
        </p:txBody>
      </p:sp>
      <p:sp>
        <p:nvSpPr>
          <p:cNvPr id="165" name="Shape 165"/>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75" name="Shape 17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Create a header that numbers all pages consecutively in the upper right-hand corner, one-half inch from the top and flush with the right margin. (Note: Your instructor may ask that you omit the number on your first page. Always follow your instructor's guidelines.)</a:t>
            </a: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･Use italics throughout your essay for the titles of longer works and, only when absolutely necessary, providing emphasis</a:t>
            </a:r>
          </a:p>
          <a:p>
            <a:pPr indent="0" lvl="0" marL="0" marR="0" rtl="0" algn="l">
              <a:lnSpc>
                <a:spcPct val="90000"/>
              </a:lnSpc>
              <a:spcBef>
                <a:spcPts val="0"/>
              </a:spcBef>
              <a:buSzPct val="25000"/>
              <a:buFont typeface="Arial"/>
              <a:buNone/>
            </a:pPr>
            <a:r>
              <a:rPr b="0" baseline="0" i="0" lang="en-US" sz="1800" u="none" cap="none" strike="noStrike">
                <a:latin typeface="Arial"/>
                <a:ea typeface="Arial"/>
                <a:cs typeface="Arial"/>
                <a:sym typeface="Arial"/>
              </a:rPr>
              <a:t>･If you have any endnotes, include them on a separate page before your Works Cited page. Entitle the section Notes (centered, unformatted).</a:t>
            </a:r>
          </a:p>
          <a:p>
            <a:pPr>
              <a:spcBef>
                <a:spcPts val="0"/>
              </a:spcBef>
              <a:buNone/>
            </a:pPr>
            <a:r>
              <a:t/>
            </a:r>
            <a:endParaRPr b="0" baseline="0" i="0" sz="1800" u="none" cap="none" strike="noStrike">
              <a:latin typeface="Arial"/>
              <a:ea typeface="Arial"/>
              <a:cs typeface="Arial"/>
              <a:sym typeface="Arial"/>
            </a:endParaRPr>
          </a:p>
        </p:txBody>
      </p:sp>
      <p:sp>
        <p:nvSpPr>
          <p:cNvPr id="176" name="Shape 176"/>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86" name="Shape 18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 not make a title page for your paper unless specifically requested</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･In the upper left-hand corner of the first page, list your name, your instructor's name, the course, and the date. Again, be sure to use double-spaced text.</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･Double space again and center the title.</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 not underline, italicize, or place your title in quotation marks; write the title in Title Case (standard capitalization), not in all capital letters.</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･Use quotation marks and/or italics when referring to other works in your title, just as you would in your text: Fear and Loathing in Las Vegas as Morality Play; Human Weariness in “After Apple Picking“</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･Double space between the title and the first line of the text.</a:t>
            </a:r>
          </a:p>
          <a:p>
            <a:pPr indent="0" lvl="2" marL="0" marR="0" rtl="0" algn="l">
              <a:spcBef>
                <a:spcPts val="0"/>
              </a:spcBef>
              <a:buSzPct val="25000"/>
              <a:buFont typeface="Arial"/>
              <a:buNone/>
            </a:pPr>
            <a:r>
              <a:rPr b="0" baseline="0" i="0" lang="en-US" sz="1800" u="none" cap="none" strike="noStrike">
                <a:latin typeface="Arial"/>
                <a:ea typeface="Arial"/>
                <a:cs typeface="Arial"/>
                <a:sym typeface="Arial"/>
              </a:rPr>
              <a:t>･Create a header in the upper right-hand corner that includes your last name, followed by a space with a page number; number all pages consecutively with Arabic numerals (1, 2, 3, 4, etc.), one-half inch from the top and flush with the right margin. (Note: Your instructor or other readers may ask that you omit last name/page number header on your first page. Always follow instructor guidelines.)</a:t>
            </a:r>
          </a:p>
          <a:p>
            <a:pPr>
              <a:spcBef>
                <a:spcPts val="0"/>
              </a:spcBef>
              <a:buNone/>
            </a:pPr>
            <a:r>
              <a:t/>
            </a:r>
            <a:endParaRPr b="0" baseline="0" i="0" sz="1800" u="none" cap="none" strike="noStrike">
              <a:latin typeface="Arial"/>
              <a:ea typeface="Arial"/>
              <a:cs typeface="Arial"/>
              <a:sym typeface="Arial"/>
            </a:endParaRPr>
          </a:p>
        </p:txBody>
      </p:sp>
      <p:sp>
        <p:nvSpPr>
          <p:cNvPr id="187" name="Shape 187"/>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Quattrocento"/>
              <a:buNone/>
            </a:pPr>
            <a:fld id="{00000000-1234-1234-1234-123412341234}" type="slidenum">
              <a:rPr b="0" baseline="0" i="0" lang="en-US" sz="1800" u="none" cap="none" strike="noStrike">
                <a:solidFill>
                  <a:srgbClr val="000000"/>
                </a:solidFill>
                <a:latin typeface="Quattrocento"/>
                <a:ea typeface="Quattrocento"/>
                <a:cs typeface="Quattrocento"/>
                <a:sym typeface="Quattrocento"/>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4" name="Shape 14"/>
        <p:cNvGrpSpPr/>
        <p:nvPr/>
      </p:nvGrpSpPr>
      <p:grpSpPr>
        <a:xfrm>
          <a:off x="0" y="0"/>
          <a:ext cx="0" cy="0"/>
          <a:chOff x="0" y="0"/>
          <a:chExt cx="0" cy="0"/>
        </a:xfrm>
      </p:grpSpPr>
      <p:sp>
        <p:nvSpPr>
          <p:cNvPr id="15" name="Shape 1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6" name="Shape 1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7" name="Shape 1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71" name="Shape 71"/>
        <p:cNvGrpSpPr/>
        <p:nvPr/>
      </p:nvGrpSpPr>
      <p:grpSpPr>
        <a:xfrm>
          <a:off x="0" y="0"/>
          <a:ext cx="0" cy="0"/>
          <a:chOff x="0" y="0"/>
          <a:chExt cx="0" cy="0"/>
        </a:xfrm>
      </p:grpSpPr>
      <p:sp>
        <p:nvSpPr>
          <p:cNvPr id="72" name="Shape 72"/>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73" name="Shape 73"/>
          <p:cNvSpPr txBox="1"/>
          <p:nvPr>
            <p:ph idx="1" type="body"/>
          </p:nvPr>
        </p:nvSpPr>
        <p:spPr>
          <a:xfrm>
            <a:off x="457200" y="1600200"/>
            <a:ext cx="8229600" cy="4525961"/>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Arial"/>
              <a:buChar char="•"/>
              <a:defRPr/>
            </a:lvl1pPr>
            <a:lvl2pPr indent="-107950" marL="742950" rtl="0" algn="l">
              <a:spcBef>
                <a:spcPts val="560"/>
              </a:spcBef>
              <a:spcAft>
                <a:spcPts val="0"/>
              </a:spcAft>
              <a:buClr>
                <a:schemeClr val="dk1"/>
              </a:buClr>
              <a:buFont typeface="Arial"/>
              <a:buChar char="–"/>
              <a:defRPr/>
            </a:lvl2pPr>
            <a:lvl3pPr indent="-76200" marL="1143000" rtl="0" algn="l">
              <a:spcBef>
                <a:spcPts val="480"/>
              </a:spcBef>
              <a:spcAft>
                <a:spcPts val="0"/>
              </a:spcAft>
              <a:buClr>
                <a:schemeClr val="dk1"/>
              </a:buClr>
              <a:buFont typeface="Arial"/>
              <a:buChar char="•"/>
              <a:defRPr/>
            </a:lvl3pPr>
            <a:lvl4pPr indent="-101600" marL="1600200" rtl="0" algn="l">
              <a:spcBef>
                <a:spcPts val="400"/>
              </a:spcBef>
              <a:spcAft>
                <a:spcPts val="0"/>
              </a:spcAft>
              <a:buClr>
                <a:schemeClr val="dk1"/>
              </a:buClr>
              <a:buFont typeface="Arial"/>
              <a:buChar char="–"/>
              <a:defRPr/>
            </a:lvl4pPr>
            <a:lvl5pPr indent="-101600" marL="2057400" rtl="0" algn="l">
              <a:spcBef>
                <a:spcPts val="400"/>
              </a:spcBef>
              <a:spcAft>
                <a:spcPts val="0"/>
              </a:spcAft>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74" name="Shape 7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75" name="Shape 7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6" name="Shape 7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7" name="Shape 77"/>
        <p:cNvGrpSpPr/>
        <p:nvPr/>
      </p:nvGrpSpPr>
      <p:grpSpPr>
        <a:xfrm>
          <a:off x="0" y="0"/>
          <a:ext cx="0" cy="0"/>
          <a:chOff x="0" y="0"/>
          <a:chExt cx="0" cy="0"/>
        </a:xfrm>
      </p:grpSpPr>
      <p:sp>
        <p:nvSpPr>
          <p:cNvPr id="78" name="Shape 78"/>
          <p:cNvSpPr txBox="1"/>
          <p:nvPr>
            <p:ph type="ctrTitle"/>
          </p:nvPr>
        </p:nvSpPr>
        <p:spPr>
          <a:xfrm>
            <a:off x="685800" y="2130425"/>
            <a:ext cx="7772400" cy="1470024"/>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79" name="Shape 79"/>
          <p:cNvSpPr txBox="1"/>
          <p:nvPr>
            <p:ph idx="1" type="subTitle"/>
          </p:nvPr>
        </p:nvSpPr>
        <p:spPr>
          <a:xfrm>
            <a:off x="1371600" y="3886200"/>
            <a:ext cx="6400799" cy="1752600"/>
          </a:xfrm>
          <a:prstGeom prst="rect">
            <a:avLst/>
          </a:prstGeom>
          <a:noFill/>
          <a:ln>
            <a:noFill/>
          </a:ln>
        </p:spPr>
        <p:txBody>
          <a:bodyPr anchorCtr="0" anchor="t" bIns="91425" lIns="91425" rIns="91425" tIns="91425"/>
          <a:lstStyle>
            <a:lvl1pPr indent="0" marL="0" marR="0" rtl="0" algn="ctr">
              <a:spcBef>
                <a:spcPts val="640"/>
              </a:spcBef>
              <a:spcAft>
                <a:spcPts val="0"/>
              </a:spcAft>
              <a:buClr>
                <a:srgbClr val="888888"/>
              </a:buClr>
              <a:buFont typeface="Arial"/>
              <a:buNone/>
              <a:defRPr/>
            </a:lvl1pPr>
            <a:lvl2pPr indent="0" marL="457200" marR="0" rtl="0" algn="ctr">
              <a:spcBef>
                <a:spcPts val="560"/>
              </a:spcBef>
              <a:spcAft>
                <a:spcPts val="0"/>
              </a:spcAft>
              <a:buClr>
                <a:srgbClr val="888888"/>
              </a:buClr>
              <a:buFont typeface="Arial"/>
              <a:buNone/>
              <a:defRPr/>
            </a:lvl2pPr>
            <a:lvl3pPr indent="0" marL="914400" marR="0" rtl="0" algn="ctr">
              <a:spcBef>
                <a:spcPts val="480"/>
              </a:spcBef>
              <a:spcAft>
                <a:spcPts val="0"/>
              </a:spcAft>
              <a:buClr>
                <a:srgbClr val="888888"/>
              </a:buClr>
              <a:buFont typeface="Arial"/>
              <a:buNone/>
              <a:defRPr/>
            </a:lvl3pPr>
            <a:lvl4pPr indent="0" marL="1371600" marR="0" rtl="0" algn="ctr">
              <a:spcBef>
                <a:spcPts val="400"/>
              </a:spcBef>
              <a:spcAft>
                <a:spcPts val="0"/>
              </a:spcAft>
              <a:buClr>
                <a:srgbClr val="888888"/>
              </a:buClr>
              <a:buFont typeface="Arial"/>
              <a:buNone/>
              <a:defRPr/>
            </a:lvl4pPr>
            <a:lvl5pPr indent="0" marL="1828800" marR="0" rtl="0" algn="ctr">
              <a:spcBef>
                <a:spcPts val="400"/>
              </a:spcBef>
              <a:spcAft>
                <a:spcPts val="0"/>
              </a:spcAft>
              <a:buClr>
                <a:srgbClr val="888888"/>
              </a:buClr>
              <a:buFont typeface="Arial"/>
              <a:buNone/>
              <a:defRPr/>
            </a:lvl5pPr>
            <a:lvl6pPr indent="0" marL="2286000" marR="0" rtl="0" algn="ctr">
              <a:spcBef>
                <a:spcPts val="400"/>
              </a:spcBef>
              <a:buClr>
                <a:srgbClr val="888888"/>
              </a:buClr>
              <a:buFont typeface="Arial"/>
              <a:buNone/>
              <a:defRPr/>
            </a:lvl6pPr>
            <a:lvl7pPr indent="0" marL="2743200" marR="0" rtl="0" algn="ctr">
              <a:spcBef>
                <a:spcPts val="400"/>
              </a:spcBef>
              <a:buClr>
                <a:srgbClr val="888888"/>
              </a:buClr>
              <a:buFont typeface="Arial"/>
              <a:buNone/>
              <a:defRPr/>
            </a:lvl7pPr>
            <a:lvl8pPr indent="0" marL="3200400" marR="0" rtl="0" algn="ctr">
              <a:spcBef>
                <a:spcPts val="400"/>
              </a:spcBef>
              <a:buClr>
                <a:srgbClr val="888888"/>
              </a:buClr>
              <a:buFont typeface="Arial"/>
              <a:buNone/>
              <a:defRPr/>
            </a:lvl8pPr>
            <a:lvl9pPr indent="0" marL="3657600" marR="0" rtl="0" algn="ctr">
              <a:spcBef>
                <a:spcPts val="400"/>
              </a:spcBef>
              <a:buClr>
                <a:srgbClr val="888888"/>
              </a:buClr>
              <a:buFont typeface="Arial"/>
              <a:buNone/>
              <a:defRPr/>
            </a:lvl9pPr>
          </a:lstStyle>
          <a:p/>
        </p:txBody>
      </p:sp>
      <p:sp>
        <p:nvSpPr>
          <p:cNvPr id="80" name="Shape 8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81" name="Shape 8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2" name="Shape 8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8" name="Shape 18"/>
        <p:cNvGrpSpPr/>
        <p:nvPr/>
      </p:nvGrpSpPr>
      <p:grpSpPr>
        <a:xfrm>
          <a:off x="0" y="0"/>
          <a:ext cx="0" cy="0"/>
          <a:chOff x="0" y="0"/>
          <a:chExt cx="0" cy="0"/>
        </a:xfrm>
      </p:grpSpPr>
      <p:sp>
        <p:nvSpPr>
          <p:cNvPr id="19" name="Shape 19"/>
          <p:cNvSpPr txBox="1"/>
          <p:nvPr>
            <p:ph type="title"/>
          </p:nvPr>
        </p:nvSpPr>
        <p:spPr>
          <a:xfrm rot="5400000">
            <a:off x="4732337" y="2171700"/>
            <a:ext cx="5851525" cy="20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0" name="Shape 20"/>
          <p:cNvSpPr txBox="1"/>
          <p:nvPr>
            <p:ph idx="1" type="body"/>
          </p:nvPr>
        </p:nvSpPr>
        <p:spPr>
          <a:xfrm rot="5400000">
            <a:off x="541337" y="190500"/>
            <a:ext cx="5851525" cy="6019799"/>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Arial"/>
              <a:buChar char="•"/>
              <a:defRPr/>
            </a:lvl1pPr>
            <a:lvl2pPr indent="-107950" marL="742950" rtl="0" algn="l">
              <a:spcBef>
                <a:spcPts val="560"/>
              </a:spcBef>
              <a:spcAft>
                <a:spcPts val="0"/>
              </a:spcAft>
              <a:buClr>
                <a:schemeClr val="dk1"/>
              </a:buClr>
              <a:buFont typeface="Arial"/>
              <a:buChar char="–"/>
              <a:defRPr/>
            </a:lvl2pPr>
            <a:lvl3pPr indent="-76200" marL="1143000" rtl="0" algn="l">
              <a:spcBef>
                <a:spcPts val="480"/>
              </a:spcBef>
              <a:spcAft>
                <a:spcPts val="0"/>
              </a:spcAft>
              <a:buClr>
                <a:schemeClr val="dk1"/>
              </a:buClr>
              <a:buFont typeface="Arial"/>
              <a:buChar char="•"/>
              <a:defRPr/>
            </a:lvl3pPr>
            <a:lvl4pPr indent="-101600" marL="1600200" rtl="0" algn="l">
              <a:spcBef>
                <a:spcPts val="400"/>
              </a:spcBef>
              <a:spcAft>
                <a:spcPts val="0"/>
              </a:spcAft>
              <a:buClr>
                <a:schemeClr val="dk1"/>
              </a:buClr>
              <a:buFont typeface="Arial"/>
              <a:buChar char="–"/>
              <a:defRPr/>
            </a:lvl4pPr>
            <a:lvl5pPr indent="-101600" marL="2057400" rtl="0" algn="l">
              <a:spcBef>
                <a:spcPts val="400"/>
              </a:spcBef>
              <a:spcAft>
                <a:spcPts val="0"/>
              </a:spcAft>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21" name="Shape 2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22" name="Shape 2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3" name="Shape 2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24" name="Shape 24"/>
        <p:cNvGrpSpPr/>
        <p:nvPr/>
      </p:nvGrpSpPr>
      <p:grpSpPr>
        <a:xfrm>
          <a:off x="0" y="0"/>
          <a:ext cx="0" cy="0"/>
          <a:chOff x="0" y="0"/>
          <a:chExt cx="0" cy="0"/>
        </a:xfrm>
      </p:grpSpPr>
      <p:sp>
        <p:nvSpPr>
          <p:cNvPr id="25" name="Shape 25"/>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6" name="Shape 26"/>
          <p:cNvSpPr txBox="1"/>
          <p:nvPr>
            <p:ph idx="1" type="body"/>
          </p:nvPr>
        </p:nvSpPr>
        <p:spPr>
          <a:xfrm rot="5400000">
            <a:off x="2309018" y="-251619"/>
            <a:ext cx="4525961" cy="8229600"/>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Arial"/>
              <a:buChar char="•"/>
              <a:defRPr/>
            </a:lvl1pPr>
            <a:lvl2pPr indent="-107950" marL="742950" rtl="0" algn="l">
              <a:spcBef>
                <a:spcPts val="560"/>
              </a:spcBef>
              <a:spcAft>
                <a:spcPts val="0"/>
              </a:spcAft>
              <a:buClr>
                <a:schemeClr val="dk1"/>
              </a:buClr>
              <a:buFont typeface="Arial"/>
              <a:buChar char="–"/>
              <a:defRPr/>
            </a:lvl2pPr>
            <a:lvl3pPr indent="-76200" marL="1143000" rtl="0" algn="l">
              <a:spcBef>
                <a:spcPts val="480"/>
              </a:spcBef>
              <a:spcAft>
                <a:spcPts val="0"/>
              </a:spcAft>
              <a:buClr>
                <a:schemeClr val="dk1"/>
              </a:buClr>
              <a:buFont typeface="Arial"/>
              <a:buChar char="•"/>
              <a:defRPr/>
            </a:lvl3pPr>
            <a:lvl4pPr indent="-101600" marL="1600200" rtl="0" algn="l">
              <a:spcBef>
                <a:spcPts val="400"/>
              </a:spcBef>
              <a:spcAft>
                <a:spcPts val="0"/>
              </a:spcAft>
              <a:buClr>
                <a:schemeClr val="dk1"/>
              </a:buClr>
              <a:buFont typeface="Arial"/>
              <a:buChar char="–"/>
              <a:defRPr/>
            </a:lvl4pPr>
            <a:lvl5pPr indent="-101600" marL="2057400" rtl="0" algn="l">
              <a:spcBef>
                <a:spcPts val="400"/>
              </a:spcBef>
              <a:spcAft>
                <a:spcPts val="0"/>
              </a:spcAft>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27" name="Shape 2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28" name="Shape 2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9" name="Shape 2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30" name="Shape 30"/>
        <p:cNvGrpSpPr/>
        <p:nvPr/>
      </p:nvGrpSpPr>
      <p:grpSpPr>
        <a:xfrm>
          <a:off x="0" y="0"/>
          <a:ext cx="0" cy="0"/>
          <a:chOff x="0" y="0"/>
          <a:chExt cx="0" cy="0"/>
        </a:xfrm>
      </p:grpSpPr>
      <p:sp>
        <p:nvSpPr>
          <p:cNvPr id="31" name="Shape 31"/>
          <p:cNvSpPr txBox="1"/>
          <p:nvPr>
            <p:ph type="title"/>
          </p:nvPr>
        </p:nvSpPr>
        <p:spPr>
          <a:xfrm>
            <a:off x="1792288" y="4800600"/>
            <a:ext cx="5486399" cy="566737"/>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 name="Shape 32"/>
          <p:cNvSpPr/>
          <p:nvPr>
            <p:ph idx="2" type="pic"/>
          </p:nvPr>
        </p:nvSpPr>
        <p:spPr>
          <a:xfrm>
            <a:off x="1792288" y="612775"/>
            <a:ext cx="5486399" cy="4114800"/>
          </a:xfrm>
          <a:prstGeom prst="rect">
            <a:avLst/>
          </a:prstGeom>
          <a:noFill/>
          <a:ln>
            <a:noFill/>
          </a:ln>
        </p:spPr>
      </p:sp>
      <p:sp>
        <p:nvSpPr>
          <p:cNvPr id="33" name="Shape 33"/>
          <p:cNvSpPr txBox="1"/>
          <p:nvPr>
            <p:ph idx="1" type="body"/>
          </p:nvPr>
        </p:nvSpPr>
        <p:spPr>
          <a:xfrm>
            <a:off x="1792288" y="5367337"/>
            <a:ext cx="5486399" cy="804861"/>
          </a:xfrm>
          <a:prstGeom prst="rect">
            <a:avLst/>
          </a:prstGeom>
          <a:noFill/>
          <a:ln>
            <a:noFill/>
          </a:ln>
        </p:spPr>
        <p:txBody>
          <a:bodyPr anchorCtr="0" anchor="t" bIns="91425" lIns="91425" rIns="91425" tIns="91425"/>
          <a:lstStyle>
            <a:lvl1pPr indent="0" marL="0" rtl="0">
              <a:spcBef>
                <a:spcPts val="0"/>
              </a:spcBef>
              <a:buFont typeface="Quattrocento"/>
              <a:buNone/>
              <a:defRPr/>
            </a:lvl1pPr>
            <a:lvl2pPr indent="0" marL="457200" rtl="0">
              <a:spcBef>
                <a:spcPts val="0"/>
              </a:spcBef>
              <a:buFont typeface="Quattrocento"/>
              <a:buNone/>
              <a:defRPr/>
            </a:lvl2pPr>
            <a:lvl3pPr indent="0" marL="914400" rtl="0">
              <a:spcBef>
                <a:spcPts val="0"/>
              </a:spcBef>
              <a:buFont typeface="Quattrocento"/>
              <a:buNone/>
              <a:defRPr/>
            </a:lvl3pPr>
            <a:lvl4pPr indent="0" marL="1371600" rtl="0">
              <a:spcBef>
                <a:spcPts val="0"/>
              </a:spcBef>
              <a:buFont typeface="Quattrocento"/>
              <a:buNone/>
              <a:defRPr/>
            </a:lvl4pPr>
            <a:lvl5pPr indent="0" marL="1828800" rtl="0">
              <a:spcBef>
                <a:spcPts val="0"/>
              </a:spcBef>
              <a:buFont typeface="Quattrocento"/>
              <a:buNone/>
              <a:defRPr/>
            </a:lvl5pPr>
            <a:lvl6pPr indent="0" marL="2286000" rtl="0">
              <a:spcBef>
                <a:spcPts val="0"/>
              </a:spcBef>
              <a:buFont typeface="Quattrocento"/>
              <a:buNone/>
              <a:defRPr/>
            </a:lvl6pPr>
            <a:lvl7pPr indent="0" marL="2743200" rtl="0">
              <a:spcBef>
                <a:spcPts val="0"/>
              </a:spcBef>
              <a:buFont typeface="Quattrocento"/>
              <a:buNone/>
              <a:defRPr/>
            </a:lvl7pPr>
            <a:lvl8pPr indent="0" marL="3200400" rtl="0">
              <a:spcBef>
                <a:spcPts val="0"/>
              </a:spcBef>
              <a:buFont typeface="Quattrocento"/>
              <a:buNone/>
              <a:defRPr/>
            </a:lvl8pPr>
            <a:lvl9pPr indent="0" marL="3657600" rtl="0">
              <a:spcBef>
                <a:spcPts val="0"/>
              </a:spcBef>
              <a:buFont typeface="Quattrocento"/>
              <a:buNone/>
              <a:defRPr/>
            </a:lvl9pPr>
          </a:lstStyle>
          <a:p/>
        </p:txBody>
      </p:sp>
      <p:sp>
        <p:nvSpPr>
          <p:cNvPr id="34" name="Shape 3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5" name="Shape 3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6" name="Shape 3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37" name="Shape 37"/>
        <p:cNvGrpSpPr/>
        <p:nvPr/>
      </p:nvGrpSpPr>
      <p:grpSpPr>
        <a:xfrm>
          <a:off x="0" y="0"/>
          <a:ext cx="0" cy="0"/>
          <a:chOff x="0" y="0"/>
          <a:chExt cx="0" cy="0"/>
        </a:xfrm>
      </p:grpSpPr>
      <p:sp>
        <p:nvSpPr>
          <p:cNvPr id="38" name="Shape 38"/>
          <p:cNvSpPr txBox="1"/>
          <p:nvPr>
            <p:ph type="title"/>
          </p:nvPr>
        </p:nvSpPr>
        <p:spPr>
          <a:xfrm>
            <a:off x="457200" y="273050"/>
            <a:ext cx="3008313" cy="1162049"/>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9" name="Shape 39"/>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0" name="Shape 40"/>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marL="0" rtl="0">
              <a:spcBef>
                <a:spcPts val="0"/>
              </a:spcBef>
              <a:buFont typeface="Quattrocento"/>
              <a:buNone/>
              <a:defRPr/>
            </a:lvl1pPr>
            <a:lvl2pPr indent="0" marL="457200" rtl="0">
              <a:spcBef>
                <a:spcPts val="0"/>
              </a:spcBef>
              <a:buFont typeface="Quattrocento"/>
              <a:buNone/>
              <a:defRPr/>
            </a:lvl2pPr>
            <a:lvl3pPr indent="0" marL="914400" rtl="0">
              <a:spcBef>
                <a:spcPts val="0"/>
              </a:spcBef>
              <a:buFont typeface="Quattrocento"/>
              <a:buNone/>
              <a:defRPr/>
            </a:lvl3pPr>
            <a:lvl4pPr indent="0" marL="1371600" rtl="0">
              <a:spcBef>
                <a:spcPts val="0"/>
              </a:spcBef>
              <a:buFont typeface="Quattrocento"/>
              <a:buNone/>
              <a:defRPr/>
            </a:lvl4pPr>
            <a:lvl5pPr indent="0" marL="1828800" rtl="0">
              <a:spcBef>
                <a:spcPts val="0"/>
              </a:spcBef>
              <a:buFont typeface="Quattrocento"/>
              <a:buNone/>
              <a:defRPr/>
            </a:lvl5pPr>
            <a:lvl6pPr indent="0" marL="2286000" rtl="0">
              <a:spcBef>
                <a:spcPts val="0"/>
              </a:spcBef>
              <a:buFont typeface="Quattrocento"/>
              <a:buNone/>
              <a:defRPr/>
            </a:lvl6pPr>
            <a:lvl7pPr indent="0" marL="2743200" rtl="0">
              <a:spcBef>
                <a:spcPts val="0"/>
              </a:spcBef>
              <a:buFont typeface="Quattrocento"/>
              <a:buNone/>
              <a:defRPr/>
            </a:lvl7pPr>
            <a:lvl8pPr indent="0" marL="3200400" rtl="0">
              <a:spcBef>
                <a:spcPts val="0"/>
              </a:spcBef>
              <a:buFont typeface="Quattrocento"/>
              <a:buNone/>
              <a:defRPr/>
            </a:lvl8pPr>
            <a:lvl9pPr indent="0" marL="3657600" rtl="0">
              <a:spcBef>
                <a:spcPts val="0"/>
              </a:spcBef>
              <a:buFont typeface="Quattrocento"/>
              <a:buNone/>
              <a:defRPr/>
            </a:lvl9pPr>
          </a:lstStyle>
          <a:p/>
        </p:txBody>
      </p:sp>
      <p:sp>
        <p:nvSpPr>
          <p:cNvPr id="41" name="Shape 4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42" name="Shape 4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3" name="Shape 4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4" name="Shape 44"/>
        <p:cNvGrpSpPr/>
        <p:nvPr/>
      </p:nvGrpSpPr>
      <p:grpSpPr>
        <a:xfrm>
          <a:off x="0" y="0"/>
          <a:ext cx="0" cy="0"/>
          <a:chOff x="0" y="0"/>
          <a:chExt cx="0" cy="0"/>
        </a:xfrm>
      </p:grpSpPr>
      <p:sp>
        <p:nvSpPr>
          <p:cNvPr id="45" name="Shape 45"/>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46" name="Shape 46"/>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47" name="Shape 47"/>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8" name="Shape 48"/>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9" name="Shape 49"/>
        <p:cNvGrpSpPr/>
        <p:nvPr/>
      </p:nvGrpSpPr>
      <p:grpSpPr>
        <a:xfrm>
          <a:off x="0" y="0"/>
          <a:ext cx="0" cy="0"/>
          <a:chOff x="0" y="0"/>
          <a:chExt cx="0" cy="0"/>
        </a:xfrm>
      </p:grpSpPr>
      <p:sp>
        <p:nvSpPr>
          <p:cNvPr id="50" name="Shape 50"/>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1" name="Shape 51"/>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Quattrocento"/>
              <a:buNone/>
              <a:defRPr/>
            </a:lvl1pPr>
            <a:lvl2pPr indent="0" marL="457200" rtl="0">
              <a:spcBef>
                <a:spcPts val="0"/>
              </a:spcBef>
              <a:buFont typeface="Quattrocento"/>
              <a:buNone/>
              <a:defRPr/>
            </a:lvl2pPr>
            <a:lvl3pPr indent="0" marL="914400" rtl="0">
              <a:spcBef>
                <a:spcPts val="0"/>
              </a:spcBef>
              <a:buFont typeface="Quattrocento"/>
              <a:buNone/>
              <a:defRPr/>
            </a:lvl3pPr>
            <a:lvl4pPr indent="0" marL="1371600" rtl="0">
              <a:spcBef>
                <a:spcPts val="0"/>
              </a:spcBef>
              <a:buFont typeface="Quattrocento"/>
              <a:buNone/>
              <a:defRPr/>
            </a:lvl4pPr>
            <a:lvl5pPr indent="0" marL="1828800" rtl="0">
              <a:spcBef>
                <a:spcPts val="0"/>
              </a:spcBef>
              <a:buFont typeface="Quattrocento"/>
              <a:buNone/>
              <a:defRPr/>
            </a:lvl5pPr>
            <a:lvl6pPr indent="0" marL="2286000" rtl="0">
              <a:spcBef>
                <a:spcPts val="0"/>
              </a:spcBef>
              <a:buFont typeface="Quattrocento"/>
              <a:buNone/>
              <a:defRPr/>
            </a:lvl6pPr>
            <a:lvl7pPr indent="0" marL="2743200" rtl="0">
              <a:spcBef>
                <a:spcPts val="0"/>
              </a:spcBef>
              <a:buFont typeface="Quattrocento"/>
              <a:buNone/>
              <a:defRPr/>
            </a:lvl7pPr>
            <a:lvl8pPr indent="0" marL="3200400" rtl="0">
              <a:spcBef>
                <a:spcPts val="0"/>
              </a:spcBef>
              <a:buFont typeface="Quattrocento"/>
              <a:buNone/>
              <a:defRPr/>
            </a:lvl8pPr>
            <a:lvl9pPr indent="0" marL="3657600" rtl="0">
              <a:spcBef>
                <a:spcPts val="0"/>
              </a:spcBef>
              <a:buFont typeface="Quattrocento"/>
              <a:buNone/>
              <a:defRPr/>
            </a:lvl9pPr>
          </a:lstStyle>
          <a:p/>
        </p:txBody>
      </p:sp>
      <p:sp>
        <p:nvSpPr>
          <p:cNvPr id="52" name="Shape 52"/>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3" name="Shape 53"/>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Quattrocento"/>
              <a:buNone/>
              <a:defRPr/>
            </a:lvl1pPr>
            <a:lvl2pPr indent="0" marL="457200" rtl="0">
              <a:spcBef>
                <a:spcPts val="0"/>
              </a:spcBef>
              <a:buFont typeface="Quattrocento"/>
              <a:buNone/>
              <a:defRPr/>
            </a:lvl2pPr>
            <a:lvl3pPr indent="0" marL="914400" rtl="0">
              <a:spcBef>
                <a:spcPts val="0"/>
              </a:spcBef>
              <a:buFont typeface="Quattrocento"/>
              <a:buNone/>
              <a:defRPr/>
            </a:lvl3pPr>
            <a:lvl4pPr indent="0" marL="1371600" rtl="0">
              <a:spcBef>
                <a:spcPts val="0"/>
              </a:spcBef>
              <a:buFont typeface="Quattrocento"/>
              <a:buNone/>
              <a:defRPr/>
            </a:lvl4pPr>
            <a:lvl5pPr indent="0" marL="1828800" rtl="0">
              <a:spcBef>
                <a:spcPts val="0"/>
              </a:spcBef>
              <a:buFont typeface="Quattrocento"/>
              <a:buNone/>
              <a:defRPr/>
            </a:lvl5pPr>
            <a:lvl6pPr indent="0" marL="2286000" rtl="0">
              <a:spcBef>
                <a:spcPts val="0"/>
              </a:spcBef>
              <a:buFont typeface="Quattrocento"/>
              <a:buNone/>
              <a:defRPr/>
            </a:lvl6pPr>
            <a:lvl7pPr indent="0" marL="2743200" rtl="0">
              <a:spcBef>
                <a:spcPts val="0"/>
              </a:spcBef>
              <a:buFont typeface="Quattrocento"/>
              <a:buNone/>
              <a:defRPr/>
            </a:lvl7pPr>
            <a:lvl8pPr indent="0" marL="3200400" rtl="0">
              <a:spcBef>
                <a:spcPts val="0"/>
              </a:spcBef>
              <a:buFont typeface="Quattrocento"/>
              <a:buNone/>
              <a:defRPr/>
            </a:lvl8pPr>
            <a:lvl9pPr indent="0" marL="3657600" rtl="0">
              <a:spcBef>
                <a:spcPts val="0"/>
              </a:spcBef>
              <a:buFont typeface="Quattrocento"/>
              <a:buNone/>
              <a:defRPr/>
            </a:lvl9pPr>
          </a:lstStyle>
          <a:p/>
        </p:txBody>
      </p:sp>
      <p:sp>
        <p:nvSpPr>
          <p:cNvPr id="54" name="Shape 54"/>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5" name="Shape 5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56" name="Shape 5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7" name="Shape 5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58" name="Shape 58"/>
        <p:cNvGrpSpPr/>
        <p:nvPr/>
      </p:nvGrpSpPr>
      <p:grpSpPr>
        <a:xfrm>
          <a:off x="0" y="0"/>
          <a:ext cx="0" cy="0"/>
          <a:chOff x="0" y="0"/>
          <a:chExt cx="0" cy="0"/>
        </a:xfrm>
      </p:grpSpPr>
      <p:sp>
        <p:nvSpPr>
          <p:cNvPr id="59" name="Shape 59"/>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60" name="Shape 60"/>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1" name="Shape 61"/>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2" name="Shape 6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63" name="Shape 6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4" name="Shape 6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65" name="Shape 65"/>
        <p:cNvGrpSpPr/>
        <p:nvPr/>
      </p:nvGrpSpPr>
      <p:grpSpPr>
        <a:xfrm>
          <a:off x="0" y="0"/>
          <a:ext cx="0" cy="0"/>
          <a:chOff x="0" y="0"/>
          <a:chExt cx="0" cy="0"/>
        </a:xfrm>
      </p:grpSpPr>
      <p:sp>
        <p:nvSpPr>
          <p:cNvPr id="66" name="Shape 66"/>
          <p:cNvSpPr txBox="1"/>
          <p:nvPr>
            <p:ph type="title"/>
          </p:nvPr>
        </p:nvSpPr>
        <p:spPr>
          <a:xfrm>
            <a:off x="722312" y="4406900"/>
            <a:ext cx="7772400" cy="1362075"/>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7" name="Shape 67"/>
          <p:cNvSpPr txBox="1"/>
          <p:nvPr>
            <p:ph idx="1" type="body"/>
          </p:nvPr>
        </p:nvSpPr>
        <p:spPr>
          <a:xfrm>
            <a:off x="722312" y="2906713"/>
            <a:ext cx="7772400" cy="1500187"/>
          </a:xfrm>
          <a:prstGeom prst="rect">
            <a:avLst/>
          </a:prstGeom>
          <a:noFill/>
          <a:ln>
            <a:noFill/>
          </a:ln>
        </p:spPr>
        <p:txBody>
          <a:bodyPr anchorCtr="0" anchor="b" bIns="91425" lIns="91425" rIns="91425" tIns="91425"/>
          <a:lstStyle>
            <a:lvl1pPr indent="0" marL="0" rtl="0">
              <a:spcBef>
                <a:spcPts val="0"/>
              </a:spcBef>
              <a:buClr>
                <a:srgbClr val="888888"/>
              </a:buClr>
              <a:buFont typeface="Quattrocento"/>
              <a:buNone/>
              <a:defRPr/>
            </a:lvl1pPr>
            <a:lvl2pPr indent="0" marL="457200" rtl="0">
              <a:spcBef>
                <a:spcPts val="0"/>
              </a:spcBef>
              <a:buClr>
                <a:srgbClr val="888888"/>
              </a:buClr>
              <a:buFont typeface="Quattrocento"/>
              <a:buNone/>
              <a:defRPr/>
            </a:lvl2pPr>
            <a:lvl3pPr indent="0" marL="914400" rtl="0">
              <a:spcBef>
                <a:spcPts val="0"/>
              </a:spcBef>
              <a:buClr>
                <a:srgbClr val="888888"/>
              </a:buClr>
              <a:buFont typeface="Quattrocento"/>
              <a:buNone/>
              <a:defRPr/>
            </a:lvl3pPr>
            <a:lvl4pPr indent="0" marL="1371600" rtl="0">
              <a:spcBef>
                <a:spcPts val="0"/>
              </a:spcBef>
              <a:buClr>
                <a:srgbClr val="888888"/>
              </a:buClr>
              <a:buFont typeface="Quattrocento"/>
              <a:buNone/>
              <a:defRPr/>
            </a:lvl4pPr>
            <a:lvl5pPr indent="0" marL="1828800" rtl="0">
              <a:spcBef>
                <a:spcPts val="0"/>
              </a:spcBef>
              <a:buClr>
                <a:srgbClr val="888888"/>
              </a:buClr>
              <a:buFont typeface="Quattrocento"/>
              <a:buNone/>
              <a:defRPr/>
            </a:lvl5pPr>
            <a:lvl6pPr indent="0" marL="2286000" rtl="0">
              <a:spcBef>
                <a:spcPts val="0"/>
              </a:spcBef>
              <a:buClr>
                <a:srgbClr val="888888"/>
              </a:buClr>
              <a:buFont typeface="Quattrocento"/>
              <a:buNone/>
              <a:defRPr/>
            </a:lvl6pPr>
            <a:lvl7pPr indent="0" marL="2743200" rtl="0">
              <a:spcBef>
                <a:spcPts val="0"/>
              </a:spcBef>
              <a:buClr>
                <a:srgbClr val="888888"/>
              </a:buClr>
              <a:buFont typeface="Quattrocento"/>
              <a:buNone/>
              <a:defRPr/>
            </a:lvl7pPr>
            <a:lvl8pPr indent="0" marL="3200400" rtl="0">
              <a:spcBef>
                <a:spcPts val="0"/>
              </a:spcBef>
              <a:buClr>
                <a:srgbClr val="888888"/>
              </a:buClr>
              <a:buFont typeface="Quattrocento"/>
              <a:buNone/>
              <a:defRPr/>
            </a:lvl8pPr>
            <a:lvl9pPr indent="0" marL="3657600" rtl="0">
              <a:spcBef>
                <a:spcPts val="0"/>
              </a:spcBef>
              <a:buClr>
                <a:srgbClr val="888888"/>
              </a:buClr>
              <a:buFont typeface="Quattrocento"/>
              <a:buNone/>
              <a:defRPr/>
            </a:lvl9pPr>
          </a:lstStyle>
          <a:p/>
        </p:txBody>
      </p:sp>
      <p:sp>
        <p:nvSpPr>
          <p:cNvPr id="68" name="Shape 6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69" name="Shape 6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0" name="Shape 7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10" name="Shape 10"/>
          <p:cNvSpPr txBox="1"/>
          <p:nvPr>
            <p:ph idx="1" type="body"/>
          </p:nvPr>
        </p:nvSpPr>
        <p:spPr>
          <a:xfrm>
            <a:off x="457200" y="1600200"/>
            <a:ext cx="8229600" cy="4525961"/>
          </a:xfrm>
          <a:prstGeom prst="rect">
            <a:avLst/>
          </a:prstGeom>
          <a:noFill/>
          <a:ln>
            <a:noFill/>
          </a:ln>
        </p:spPr>
        <p:txBody>
          <a:bodyPr anchorCtr="0" anchor="t" bIns="91425" lIns="91425" rIns="91425" tIns="91425"/>
          <a:lstStyle>
            <a:lvl1pPr indent="-139700" marL="342900" marR="0" rtl="0" algn="l">
              <a:spcBef>
                <a:spcPts val="640"/>
              </a:spcBef>
              <a:spcAft>
                <a:spcPts val="0"/>
              </a:spcAft>
              <a:buClr>
                <a:schemeClr val="dk1"/>
              </a:buClr>
              <a:buFont typeface="Arial"/>
              <a:buChar char="•"/>
              <a:defRPr/>
            </a:lvl1pPr>
            <a:lvl2pPr indent="-107950" marL="742950" marR="0" rtl="0" algn="l">
              <a:spcBef>
                <a:spcPts val="560"/>
              </a:spcBef>
              <a:spcAft>
                <a:spcPts val="0"/>
              </a:spcAft>
              <a:buClr>
                <a:schemeClr val="dk1"/>
              </a:buClr>
              <a:buFont typeface="Arial"/>
              <a:buChar char="–"/>
              <a:defRPr/>
            </a:lvl2pPr>
            <a:lvl3pPr indent="-76200" marL="1143000" marR="0" rtl="0" algn="l">
              <a:spcBef>
                <a:spcPts val="480"/>
              </a:spcBef>
              <a:spcAft>
                <a:spcPts val="0"/>
              </a:spcAft>
              <a:buClr>
                <a:schemeClr val="dk1"/>
              </a:buClr>
              <a:buFont typeface="Arial"/>
              <a:buChar char="•"/>
              <a:defRPr/>
            </a:lvl3pPr>
            <a:lvl4pPr indent="-101600" marL="1600200" marR="0" rtl="0" algn="l">
              <a:spcBef>
                <a:spcPts val="400"/>
              </a:spcBef>
              <a:spcAft>
                <a:spcPts val="0"/>
              </a:spcAft>
              <a:buClr>
                <a:schemeClr val="dk1"/>
              </a:buClr>
              <a:buFont typeface="Arial"/>
              <a:buChar char="–"/>
              <a:defRPr/>
            </a:lvl4pPr>
            <a:lvl5pPr indent="-101600" marL="2057400" marR="0" rtl="0" algn="l">
              <a:spcBef>
                <a:spcPts val="400"/>
              </a:spcBef>
              <a:spcAft>
                <a:spcPts val="0"/>
              </a:spcAft>
              <a:buClr>
                <a:schemeClr val="dk1"/>
              </a:buClr>
              <a:buFont typeface="Arial"/>
              <a:buChar char="»"/>
              <a:defRPr/>
            </a:lvl5pPr>
            <a:lvl6pPr indent="-101600" marL="2514600" marR="0" rtl="0" algn="l">
              <a:spcBef>
                <a:spcPts val="400"/>
              </a:spcBef>
              <a:buClr>
                <a:schemeClr val="dk1"/>
              </a:buClr>
              <a:buFont typeface="Arial"/>
              <a:buChar char="•"/>
              <a:defRPr/>
            </a:lvl6pPr>
            <a:lvl7pPr indent="-101600" marL="2971800" marR="0" rtl="0" algn="l">
              <a:spcBef>
                <a:spcPts val="400"/>
              </a:spcBef>
              <a:buClr>
                <a:schemeClr val="dk1"/>
              </a:buClr>
              <a:buFont typeface="Arial"/>
              <a:buChar char="•"/>
              <a:defRPr/>
            </a:lvl7pPr>
            <a:lvl8pPr indent="-101600" marL="3429000" marR="0" rtl="0" algn="l">
              <a:spcBef>
                <a:spcPts val="400"/>
              </a:spcBef>
              <a:buClr>
                <a:schemeClr val="dk1"/>
              </a:buClr>
              <a:buFont typeface="Arial"/>
              <a:buChar char="•"/>
              <a:defRPr/>
            </a:lvl8pPr>
            <a:lvl9pPr indent="-101600" marL="3886200" marR="0" rtl="0" algn="l">
              <a:spcBef>
                <a:spcPts val="400"/>
              </a:spcBef>
              <a:buClr>
                <a:schemeClr val="dk1"/>
              </a:buClr>
              <a:buFont typeface="Arial"/>
              <a:buChar char="•"/>
              <a:defRPr/>
            </a:lvl9pPr>
          </a:lstStyle>
          <a:p/>
        </p:txBody>
      </p:sp>
      <p:sp>
        <p:nvSpPr>
          <p:cNvPr id="11" name="Shape 1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 name="Shape 1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3" name="Shape 1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98989"/>
              </a:buClr>
              <a:buSzPct val="25000"/>
              <a:buFont typeface="Quattrocento"/>
              <a:buNone/>
            </a:pPr>
            <a:fld id="{00000000-1234-1234-1234-123412341234}" type="slidenum">
              <a:rPr b="0" baseline="0" i="0" lang="en-US" sz="1200" u="none" cap="none" strike="noStrike">
                <a:solidFill>
                  <a:srgbClr val="898989"/>
                </a:solidFill>
                <a:latin typeface="Quattrocento"/>
                <a:ea typeface="Quattrocento"/>
                <a:cs typeface="Quattrocento"/>
                <a:sym typeface="Quattrocen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00.png"/><Relationship Id="rId4" Type="http://schemas.openxmlformats.org/officeDocument/2006/relationships/image" Target="../media/image0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00.png"/><Relationship Id="rId4" Type="http://schemas.openxmlformats.org/officeDocument/2006/relationships/image" Target="../media/image05.png"/><Relationship Id="rId5" Type="http://schemas.openxmlformats.org/officeDocument/2006/relationships/image" Target="../media/image0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0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00.png"/><Relationship Id="rId4" Type="http://schemas.openxmlformats.org/officeDocument/2006/relationships/image" Target="../media/image0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0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00.png"/><Relationship Id="rId4" Type="http://schemas.openxmlformats.org/officeDocument/2006/relationships/image" Target="../media/image0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0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0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00.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0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00.png"/><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0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0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00.png"/><Relationship Id="rId4" Type="http://schemas.openxmlformats.org/officeDocument/2006/relationships/image" Target="../media/image1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0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0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0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6.png"/><Relationship Id="rId4" Type="http://schemas.openxmlformats.org/officeDocument/2006/relationships/image" Target="../media/image0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01.png"/><Relationship Id="rId4" Type="http://schemas.openxmlformats.org/officeDocument/2006/relationships/image" Target="../media/image00.png"/><Relationship Id="rId5" Type="http://schemas.openxmlformats.org/officeDocument/2006/relationships/image" Target="../media/image0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0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00.png"/><Relationship Id="rId4" Type="http://schemas.openxmlformats.org/officeDocument/2006/relationships/image" Target="../media/image1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0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00.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00.png"/><Relationship Id="rId4" Type="http://schemas.openxmlformats.org/officeDocument/2006/relationships/image" Target="../media/image11.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hyperlink" Target="" TargetMode="External"/><Relationship Id="rId4" Type="http://schemas.openxmlformats.org/officeDocument/2006/relationships/hyperlink" Target="http://owl.english.purdue.edu/" TargetMode="External"/><Relationship Id="rId5" Type="http://schemas.openxmlformats.org/officeDocument/2006/relationships/hyperlink" Target="http://owl.english.purdue.edu/" TargetMode="External"/><Relationship Id="rId6" Type="http://schemas.openxmlformats.org/officeDocument/2006/relationships/image" Target="../media/image0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0.png"/><Relationship Id="rId4" Type="http://schemas.openxmlformats.org/officeDocument/2006/relationships/image" Target="../media/image0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4.png"/><Relationship Id="rId4" Type="http://schemas.openxmlformats.org/officeDocument/2006/relationships/image" Target="../media/image0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0.png"/><Relationship Id="rId4" Type="http://schemas.openxmlformats.org/officeDocument/2006/relationships/image" Target="../media/image0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00.png"/><Relationship Id="rId4" Type="http://schemas.openxmlformats.org/officeDocument/2006/relationships/image" Target="../media/image0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0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0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grpSp>
        <p:nvGrpSpPr>
          <p:cNvPr id="84" name="Shape 84"/>
          <p:cNvGrpSpPr/>
          <p:nvPr/>
        </p:nvGrpSpPr>
        <p:grpSpPr>
          <a:xfrm>
            <a:off x="0" y="3278186"/>
            <a:ext cx="9144000" cy="2762250"/>
            <a:chOff x="0" y="0"/>
            <a:chExt cx="2147483646" cy="2147483647"/>
          </a:xfrm>
        </p:grpSpPr>
        <p:sp>
          <p:nvSpPr>
            <p:cNvPr id="85" name="Shape 85"/>
            <p:cNvSpPr txBox="1"/>
            <p:nvPr/>
          </p:nvSpPr>
          <p:spPr>
            <a:xfrm>
              <a:off x="0" y="756555608"/>
              <a:ext cx="2147483646" cy="923170854"/>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86" name="Shape 86"/>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87" name="Shape 87"/>
          <p:cNvSpPr txBox="1"/>
          <p:nvPr/>
        </p:nvSpPr>
        <p:spPr>
          <a:xfrm>
            <a:off x="0" y="1649411"/>
            <a:ext cx="9144000" cy="646112"/>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3600" u="none" cap="none" strike="noStrike">
                <a:solidFill>
                  <a:schemeClr val="dk1"/>
                </a:solidFill>
                <a:latin typeface="Quattrocento"/>
                <a:ea typeface="Quattrocento"/>
                <a:cs typeface="Quattrocento"/>
                <a:sym typeface="Quattrocento"/>
              </a:rPr>
              <a:t>MLA 7th Edition Formatting and Style Guide</a:t>
            </a:r>
          </a:p>
        </p:txBody>
      </p:sp>
      <p:sp>
        <p:nvSpPr>
          <p:cNvPr id="88" name="Shape 88"/>
          <p:cNvSpPr txBox="1"/>
          <p:nvPr/>
        </p:nvSpPr>
        <p:spPr>
          <a:xfrm>
            <a:off x="2038350" y="6291262"/>
            <a:ext cx="5489574" cy="523874"/>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1400" u="none" cap="none" strike="noStrike">
                <a:solidFill>
                  <a:schemeClr val="dk1"/>
                </a:solidFill>
                <a:latin typeface="Quattrocento"/>
                <a:ea typeface="Quattrocento"/>
                <a:cs typeface="Quattrocento"/>
                <a:sym typeface="Quattrocento"/>
              </a:rPr>
              <a:t>Purdue OWL Staff</a:t>
            </a:r>
          </a:p>
          <a:p>
            <a:pPr indent="0" lvl="0" marL="0" marR="0" rtl="0" algn="l">
              <a:lnSpc>
                <a:spcPct val="100000"/>
              </a:lnSpc>
              <a:spcBef>
                <a:spcPts val="0"/>
              </a:spcBef>
              <a:spcAft>
                <a:spcPts val="0"/>
              </a:spcAft>
              <a:buClr>
                <a:schemeClr val="dk1"/>
              </a:buClr>
              <a:buSzPct val="25000"/>
              <a:buFont typeface="Quattrocento"/>
              <a:buNone/>
            </a:pPr>
            <a:r>
              <a:rPr b="0" baseline="0" i="0" lang="en-US" sz="1400" u="none" cap="none" strike="noStrike">
                <a:solidFill>
                  <a:schemeClr val="dk1"/>
                </a:solidFill>
                <a:latin typeface="Quattrocento"/>
                <a:ea typeface="Quattrocento"/>
                <a:cs typeface="Quattrocento"/>
                <a:sym typeface="Quattrocento"/>
              </a:rPr>
              <a:t>Brought to you in cooperation with the Purdue Online Writing Lab</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nvSpPr>
        <p:spPr>
          <a:xfrm>
            <a:off x="2095500" y="2216150"/>
            <a:ext cx="4557711" cy="36988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nvGrpSpPr>
          <p:cNvPr id="190" name="Shape 190"/>
          <p:cNvGrpSpPr/>
          <p:nvPr/>
        </p:nvGrpSpPr>
        <p:grpSpPr>
          <a:xfrm>
            <a:off x="1128712" y="0"/>
            <a:ext cx="6773862" cy="2022475"/>
            <a:chOff x="0" y="0"/>
            <a:chExt cx="2147483646" cy="2147483647"/>
          </a:xfrm>
        </p:grpSpPr>
        <p:grpSp>
          <p:nvGrpSpPr>
            <p:cNvPr id="191" name="Shape 191"/>
            <p:cNvGrpSpPr/>
            <p:nvPr/>
          </p:nvGrpSpPr>
          <p:grpSpPr>
            <a:xfrm>
              <a:off x="0" y="0"/>
              <a:ext cx="2147483646" cy="2147483647"/>
              <a:chOff x="0" y="0"/>
              <a:chExt cx="2147483646" cy="2147483647"/>
            </a:xfrm>
          </p:grpSpPr>
          <p:sp>
            <p:nvSpPr>
              <p:cNvPr id="192" name="Shape 192"/>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93" name="Shape 193"/>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194" name="Shape 194"/>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Sample 1</a:t>
              </a:r>
              <a:r>
                <a:rPr b="0" baseline="30000" i="0" lang="en-US" sz="2400" u="none" cap="none" strike="noStrike">
                  <a:solidFill>
                    <a:schemeClr val="dk1"/>
                  </a:solidFill>
                  <a:latin typeface="Quattrocento"/>
                  <a:ea typeface="Quattrocento"/>
                  <a:cs typeface="Quattrocento"/>
                  <a:sym typeface="Quattrocento"/>
                </a:rPr>
                <a:t>st</a:t>
              </a:r>
              <a:r>
                <a:rPr b="0" baseline="0" i="0" lang="en-US" sz="2400" u="none" cap="none" strike="noStrike">
                  <a:solidFill>
                    <a:schemeClr val="dk1"/>
                  </a:solidFill>
                  <a:latin typeface="Quattrocento"/>
                  <a:ea typeface="Quattrocento"/>
                  <a:cs typeface="Quattrocento"/>
                  <a:sym typeface="Quattrocento"/>
                </a:rPr>
                <a:t> Page</a:t>
              </a:r>
            </a:p>
          </p:txBody>
        </p:sp>
      </p:grpSp>
      <p:pic>
        <p:nvPicPr>
          <p:cNvPr id="195" name="Shape 195"/>
          <p:cNvPicPr preferRelativeResize="0"/>
          <p:nvPr/>
        </p:nvPicPr>
        <p:blipFill rotWithShape="1">
          <a:blip r:embed="rId4">
            <a:alphaModFix/>
          </a:blip>
          <a:srcRect b="24096" l="19223" r="18858" t="18040"/>
          <a:stretch/>
        </p:blipFill>
        <p:spPr>
          <a:xfrm>
            <a:off x="344487" y="2147886"/>
            <a:ext cx="8455025" cy="4268787"/>
          </a:xfrm>
          <a:prstGeom prst="rect">
            <a:avLst/>
          </a:prstGeom>
          <a:noFill/>
          <a:ln cap="flat" cmpd="sng" w="38100">
            <a:solidFill>
              <a:schemeClr val="accent1"/>
            </a:solidFill>
            <a:prstDash val="solid"/>
            <a:miter/>
            <a:headEnd len="med" w="med" type="none"/>
            <a:tailEnd len="med" w="med" type="none"/>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0" name="Shape 200"/>
        <p:cNvGrpSpPr/>
        <p:nvPr/>
      </p:nvGrpSpPr>
      <p:grpSpPr>
        <a:xfrm>
          <a:off x="0" y="0"/>
          <a:ext cx="0" cy="0"/>
          <a:chOff x="0" y="0"/>
          <a:chExt cx="0" cy="0"/>
        </a:xfrm>
      </p:grpSpPr>
      <p:sp>
        <p:nvSpPr>
          <p:cNvPr id="201" name="Shape 201"/>
          <p:cNvSpPr txBox="1"/>
          <p:nvPr/>
        </p:nvSpPr>
        <p:spPr>
          <a:xfrm>
            <a:off x="442912" y="2011361"/>
            <a:ext cx="8258174" cy="1662111"/>
          </a:xfrm>
          <a:prstGeom prst="rect">
            <a:avLst/>
          </a:prstGeom>
          <a:noFill/>
          <a:ln>
            <a:noFill/>
          </a:ln>
        </p:spPr>
        <p:txBody>
          <a:bodyPr anchorCtr="0" anchor="t" bIns="45700" lIns="91425" rIns="91425" tIns="45700">
            <a:noAutofit/>
          </a:bodyPr>
          <a:lstStyle/>
          <a:p>
            <a:pPr indent="-457200" lvl="0" marL="457200" marR="0" rtl="0" algn="l">
              <a:lnSpc>
                <a:spcPct val="10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Section Headings are generally optional:</a:t>
            </a:r>
          </a:p>
          <a:p>
            <a:pPr indent="-457200" lvl="0" marL="457200" marR="0" rtl="0" algn="l">
              <a:lnSpc>
                <a:spcPct val="100000"/>
              </a:lnSpc>
              <a:spcBef>
                <a:spcPts val="0"/>
              </a:spcBef>
              <a:spcAft>
                <a:spcPts val="0"/>
              </a:spcAft>
              <a:buClr>
                <a:schemeClr val="dk1"/>
              </a:buClr>
              <a:buFont typeface="Quattrocento"/>
              <a:buNone/>
            </a:pPr>
            <a:r>
              <a:t/>
            </a:r>
            <a:endParaRPr b="1" baseline="0" i="0" sz="600" u="none" cap="none" strike="noStrike">
              <a:solidFill>
                <a:schemeClr val="dk1"/>
              </a:solidFill>
              <a:latin typeface="Belleza"/>
              <a:ea typeface="Belleza"/>
              <a:cs typeface="Belleza"/>
              <a:sym typeface="Belleza"/>
            </a:endParaRPr>
          </a:p>
          <a:p>
            <a:pPr indent="-457200" lvl="1" marL="914400"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Headings in an essay should usually be numbered</a:t>
            </a:r>
          </a:p>
          <a:p>
            <a:pPr indent="-457200" lvl="1" marL="914400"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Headings should be consistent in grammar and formatting but, otherwise, are up to you</a:t>
            </a:r>
          </a:p>
        </p:txBody>
      </p:sp>
      <p:grpSp>
        <p:nvGrpSpPr>
          <p:cNvPr id="202" name="Shape 202"/>
          <p:cNvGrpSpPr/>
          <p:nvPr/>
        </p:nvGrpSpPr>
        <p:grpSpPr>
          <a:xfrm>
            <a:off x="1128712" y="0"/>
            <a:ext cx="6773862" cy="2022475"/>
            <a:chOff x="0" y="0"/>
            <a:chExt cx="2147483646" cy="2147483647"/>
          </a:xfrm>
        </p:grpSpPr>
        <p:grpSp>
          <p:nvGrpSpPr>
            <p:cNvPr id="203" name="Shape 203"/>
            <p:cNvGrpSpPr/>
            <p:nvPr/>
          </p:nvGrpSpPr>
          <p:grpSpPr>
            <a:xfrm>
              <a:off x="0" y="0"/>
              <a:ext cx="2147483646" cy="2147483647"/>
              <a:chOff x="0" y="0"/>
              <a:chExt cx="2147483646" cy="2147483647"/>
            </a:xfrm>
          </p:grpSpPr>
          <p:sp>
            <p:nvSpPr>
              <p:cNvPr id="204" name="Shape 204"/>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05" name="Shape 205"/>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06" name="Shape 206"/>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Formatting Section Headings</a:t>
              </a:r>
            </a:p>
          </p:txBody>
        </p:sp>
      </p:grpSp>
      <p:sp>
        <p:nvSpPr>
          <p:cNvPr id="207" name="Shape 207"/>
          <p:cNvSpPr txBox="1"/>
          <p:nvPr/>
        </p:nvSpPr>
        <p:spPr>
          <a:xfrm>
            <a:off x="6384925" y="4843462"/>
            <a:ext cx="531811" cy="3682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70C0"/>
              </a:buClr>
              <a:buSzPct val="25000"/>
              <a:buFont typeface="Belleza"/>
              <a:buNone/>
            </a:pPr>
            <a:r>
              <a:rPr b="1" baseline="0" i="0" lang="en-US" sz="1800" u="none" cap="none" strike="noStrike">
                <a:solidFill>
                  <a:srgbClr val="0070C0"/>
                </a:solidFill>
                <a:latin typeface="Belleza"/>
                <a:ea typeface="Belleza"/>
                <a:cs typeface="Belleza"/>
                <a:sym typeface="Belleza"/>
              </a:rPr>
              <a:t>OR</a:t>
            </a:r>
          </a:p>
        </p:txBody>
      </p:sp>
      <p:grpSp>
        <p:nvGrpSpPr>
          <p:cNvPr id="208" name="Shape 208"/>
          <p:cNvGrpSpPr/>
          <p:nvPr/>
        </p:nvGrpSpPr>
        <p:grpSpPr>
          <a:xfrm>
            <a:off x="149225" y="3905250"/>
            <a:ext cx="6130925" cy="1331912"/>
            <a:chOff x="0" y="0"/>
            <a:chExt cx="2147483647" cy="2147483647"/>
          </a:xfrm>
        </p:grpSpPr>
        <p:pic>
          <p:nvPicPr>
            <p:cNvPr id="209" name="Shape 209"/>
            <p:cNvPicPr preferRelativeResize="0"/>
            <p:nvPr/>
          </p:nvPicPr>
          <p:blipFill rotWithShape="1">
            <a:blip r:embed="rId4">
              <a:alphaModFix/>
            </a:blip>
            <a:srcRect b="28903" l="26705" r="26654" t="52345"/>
            <a:stretch/>
          </p:blipFill>
          <p:spPr>
            <a:xfrm>
              <a:off x="0" y="0"/>
              <a:ext cx="2147483647" cy="2147483647"/>
            </a:xfrm>
            <a:prstGeom prst="rect">
              <a:avLst/>
            </a:prstGeom>
            <a:noFill/>
            <a:ln>
              <a:noFill/>
            </a:ln>
          </p:spPr>
        </p:pic>
        <p:sp>
          <p:nvSpPr>
            <p:cNvPr id="210" name="Shape 210"/>
            <p:cNvSpPr/>
            <p:nvPr/>
          </p:nvSpPr>
          <p:spPr>
            <a:xfrm>
              <a:off x="0" y="458164926"/>
              <a:ext cx="704521709" cy="588702835"/>
            </a:xfrm>
            <a:prstGeom prst="ellipse">
              <a:avLst/>
            </a:prstGeom>
            <a:noFill/>
            <a:ln cap="flat" cmpd="sng" w="28575">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grpSp>
        <p:nvGrpSpPr>
          <p:cNvPr id="211" name="Shape 211"/>
          <p:cNvGrpSpPr/>
          <p:nvPr/>
        </p:nvGrpSpPr>
        <p:grpSpPr>
          <a:xfrm>
            <a:off x="2625724" y="5278437"/>
            <a:ext cx="6392861" cy="1497012"/>
            <a:chOff x="0" y="0"/>
            <a:chExt cx="2147483647" cy="2147483647"/>
          </a:xfrm>
        </p:grpSpPr>
        <p:pic>
          <p:nvPicPr>
            <p:cNvPr id="212" name="Shape 212"/>
            <p:cNvPicPr preferRelativeResize="0"/>
            <p:nvPr/>
          </p:nvPicPr>
          <p:blipFill rotWithShape="1">
            <a:blip r:embed="rId5">
              <a:alphaModFix/>
            </a:blip>
            <a:srcRect b="28535" l="26872" r="26361" t="50939"/>
            <a:stretch/>
          </p:blipFill>
          <p:spPr>
            <a:xfrm>
              <a:off x="27730234" y="0"/>
              <a:ext cx="2119753412" cy="2147483647"/>
            </a:xfrm>
            <a:prstGeom prst="rect">
              <a:avLst/>
            </a:prstGeom>
            <a:noFill/>
            <a:ln>
              <a:noFill/>
            </a:ln>
          </p:spPr>
        </p:pic>
        <p:sp>
          <p:nvSpPr>
            <p:cNvPr id="213" name="Shape 213"/>
            <p:cNvSpPr/>
            <p:nvPr/>
          </p:nvSpPr>
          <p:spPr>
            <a:xfrm>
              <a:off x="0" y="587540096"/>
              <a:ext cx="675654774" cy="526053099"/>
            </a:xfrm>
            <a:prstGeom prst="ellipse">
              <a:avLst/>
            </a:prstGeom>
            <a:noFill/>
            <a:ln cap="flat" cmpd="sng" w="28575">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txBox="1"/>
          <p:nvPr/>
        </p:nvSpPr>
        <p:spPr>
          <a:xfrm>
            <a:off x="536575" y="2384425"/>
            <a:ext cx="4051300" cy="34162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000" u="none" cap="none" strike="noStrike">
                <a:solidFill>
                  <a:schemeClr val="dk1"/>
                </a:solidFill>
                <a:latin typeface="Belleza"/>
                <a:ea typeface="Belleza"/>
                <a:cs typeface="Belleza"/>
                <a:sym typeface="Belleza"/>
              </a:rPr>
              <a:t>Numbered (all flush left with no underlining, bold, or italics):</a:t>
            </a:r>
          </a:p>
          <a:p>
            <a:pPr indent="0" lvl="0" marL="0" marR="0" rtl="0" algn="l">
              <a:lnSpc>
                <a:spcPct val="100000"/>
              </a:lnSpc>
              <a:spcBef>
                <a:spcPts val="0"/>
              </a:spcBef>
              <a:spcAft>
                <a:spcPts val="0"/>
              </a:spcAft>
              <a:buClr>
                <a:schemeClr val="dk1"/>
              </a:buClr>
              <a:buSzPct val="25000"/>
              <a:buFont typeface="Belleza"/>
              <a:buNone/>
            </a:pPr>
            <a:r>
              <a:rPr b="1" baseline="0" i="0" lang="en-US" sz="2000" u="none" cap="none" strike="noStrike">
                <a:solidFill>
                  <a:schemeClr val="dk1"/>
                </a:solidFill>
                <a:latin typeface="Belleza"/>
                <a:ea typeface="Belleza"/>
                <a:cs typeface="Belleza"/>
                <a:sym typeface="Belleza"/>
              </a:rPr>
              <a:t>	</a:t>
            </a:r>
            <a:r>
              <a:rPr b="0" baseline="0" i="0" lang="en-US" sz="2000" u="none" cap="none" strike="noStrike">
                <a:solidFill>
                  <a:schemeClr val="dk1"/>
                </a:solidFill>
                <a:latin typeface="Belleza"/>
                <a:ea typeface="Belleza"/>
                <a:cs typeface="Belleza"/>
                <a:sym typeface="Belleza"/>
              </a:rPr>
              <a:t>Example:</a:t>
            </a:r>
          </a:p>
          <a:p>
            <a:pPr indent="0" lvl="0" marL="0" marR="0" rtl="0" algn="l">
              <a:lnSpc>
                <a:spcPct val="100000"/>
              </a:lnSpc>
              <a:spcBef>
                <a:spcPts val="0"/>
              </a:spcBef>
              <a:spcAft>
                <a:spcPts val="0"/>
              </a:spcAft>
              <a:buClr>
                <a:schemeClr val="dk1"/>
              </a:buClr>
              <a:buFont typeface="Quattrocento"/>
              <a:buNone/>
            </a:pPr>
            <a:r>
              <a:t/>
            </a:r>
            <a:endParaRPr b="1" baseline="0" i="0" sz="600" u="none" cap="none" strike="noStrike">
              <a:solidFill>
                <a:schemeClr val="dk1"/>
              </a:solidFill>
              <a:latin typeface="Belleza"/>
              <a:ea typeface="Belleza"/>
              <a:cs typeface="Belleza"/>
              <a:sym typeface="Belleza"/>
            </a:endParaRPr>
          </a:p>
          <a:p>
            <a:pPr indent="0" lvl="0" marL="0" marR="0" rtl="0" algn="l">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1. Soil Conservation</a:t>
            </a:r>
          </a:p>
          <a:p>
            <a:pPr indent="0" lvl="0" marL="0" marR="0" rtl="0" algn="l">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1.1 Erosion</a:t>
            </a:r>
          </a:p>
          <a:p>
            <a:pPr indent="0" lvl="0" marL="0" marR="0" rtl="0" algn="l">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1.2 Terracing</a:t>
            </a:r>
          </a:p>
          <a:p>
            <a:pPr indent="0" lvl="0" marL="0" marR="0" rtl="0" algn="l">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2. Water Conservation</a:t>
            </a:r>
          </a:p>
          <a:p>
            <a:pPr indent="0" lvl="0" marL="0" marR="0" rtl="0" algn="l">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3. Energy Conservation</a:t>
            </a:r>
          </a:p>
        </p:txBody>
      </p:sp>
      <p:sp>
        <p:nvSpPr>
          <p:cNvPr id="220" name="Shape 220"/>
          <p:cNvSpPr txBox="1"/>
          <p:nvPr/>
        </p:nvSpPr>
        <p:spPr>
          <a:xfrm>
            <a:off x="5051425" y="2384425"/>
            <a:ext cx="3571874" cy="34162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000" u="none" cap="none" strike="noStrike">
                <a:solidFill>
                  <a:schemeClr val="dk1"/>
                </a:solidFill>
                <a:latin typeface="Belleza"/>
                <a:ea typeface="Belleza"/>
                <a:cs typeface="Belleza"/>
                <a:sym typeface="Belleza"/>
              </a:rPr>
              <a:t>Unnumbered (by level):</a:t>
            </a:r>
          </a:p>
          <a:p>
            <a:pPr indent="0" lvl="0" marL="0" marR="0" rtl="0" algn="l">
              <a:lnSpc>
                <a:spcPct val="100000"/>
              </a:lnSpc>
              <a:spcBef>
                <a:spcPts val="0"/>
              </a:spcBef>
              <a:spcAft>
                <a:spcPts val="0"/>
              </a:spcAft>
              <a:buClr>
                <a:schemeClr val="dk1"/>
              </a:buClr>
              <a:buSzPct val="25000"/>
              <a:buFont typeface="Belleza"/>
              <a:buNone/>
            </a:pPr>
            <a:r>
              <a:rPr b="0" baseline="0" i="0" lang="en-US" sz="2000" u="none" cap="none" strike="noStrike">
                <a:solidFill>
                  <a:schemeClr val="dk1"/>
                </a:solidFill>
                <a:latin typeface="Belleza"/>
                <a:ea typeface="Belleza"/>
                <a:cs typeface="Belleza"/>
                <a:sym typeface="Belleza"/>
              </a:rPr>
              <a:t>	</a:t>
            </a:r>
          </a:p>
          <a:p>
            <a:pPr indent="0" lvl="0" marL="0" marR="0" rtl="0" algn="l">
              <a:lnSpc>
                <a:spcPct val="100000"/>
              </a:lnSpc>
              <a:spcBef>
                <a:spcPts val="0"/>
              </a:spcBef>
              <a:spcAft>
                <a:spcPts val="0"/>
              </a:spcAft>
              <a:buClr>
                <a:schemeClr val="dk1"/>
              </a:buClr>
              <a:buSzPct val="25000"/>
              <a:buFont typeface="Belleza"/>
              <a:buNone/>
            </a:pPr>
            <a:r>
              <a:rPr b="0" baseline="0" i="0" lang="en-US" sz="2000" u="none" cap="none" strike="noStrike">
                <a:solidFill>
                  <a:schemeClr val="dk1"/>
                </a:solidFill>
                <a:latin typeface="Belleza"/>
                <a:ea typeface="Belleza"/>
                <a:cs typeface="Belleza"/>
                <a:sym typeface="Belleza"/>
              </a:rPr>
              <a:t>	Example:</a:t>
            </a:r>
          </a:p>
          <a:p>
            <a:pPr indent="0" lvl="0" marL="0" marR="0" rtl="0" algn="l">
              <a:lnSpc>
                <a:spcPct val="100000"/>
              </a:lnSpc>
              <a:spcBef>
                <a:spcPts val="0"/>
              </a:spcBef>
              <a:spcAft>
                <a:spcPts val="0"/>
              </a:spcAft>
              <a:buClr>
                <a:schemeClr val="dk1"/>
              </a:buClr>
              <a:buFont typeface="Quattrocento"/>
              <a:buNone/>
            </a:pPr>
            <a:r>
              <a:t/>
            </a:r>
            <a:endParaRPr b="0" baseline="0" i="0" sz="600" u="none" cap="none" strike="noStrike">
              <a:solidFill>
                <a:schemeClr val="accent2"/>
              </a:solidFill>
              <a:latin typeface="Belleza"/>
              <a:ea typeface="Belleza"/>
              <a:cs typeface="Belleza"/>
              <a:sym typeface="Belleza"/>
            </a:endParaRPr>
          </a:p>
          <a:p>
            <a:pPr indent="0" lvl="0" marL="0" marR="0" rtl="0" algn="l">
              <a:lnSpc>
                <a:spcPct val="150000"/>
              </a:lnSpc>
              <a:spcBef>
                <a:spcPts val="0"/>
              </a:spcBef>
              <a:spcAft>
                <a:spcPts val="0"/>
              </a:spcAft>
              <a:buClr>
                <a:srgbClr val="0070C0"/>
              </a:buClr>
              <a:buSzPct val="25000"/>
              <a:buFont typeface="Belleza"/>
              <a:buNone/>
            </a:pPr>
            <a:r>
              <a:rPr b="1" baseline="0" i="0" lang="en-US" sz="2000" u="none" cap="none" strike="noStrike">
                <a:solidFill>
                  <a:srgbClr val="0070C0"/>
                </a:solidFill>
                <a:latin typeface="Belleza"/>
                <a:ea typeface="Belleza"/>
                <a:cs typeface="Belleza"/>
                <a:sym typeface="Belleza"/>
              </a:rPr>
              <a:t>Level 1: bold, flush left</a:t>
            </a:r>
          </a:p>
          <a:p>
            <a:pPr indent="0" lvl="0" marL="0" marR="0" rtl="0" algn="l">
              <a:lnSpc>
                <a:spcPct val="150000"/>
              </a:lnSpc>
              <a:spcBef>
                <a:spcPts val="0"/>
              </a:spcBef>
              <a:spcAft>
                <a:spcPts val="0"/>
              </a:spcAft>
              <a:buClr>
                <a:srgbClr val="0070C0"/>
              </a:buClr>
              <a:buSzPct val="25000"/>
              <a:buFont typeface="Belleza"/>
              <a:buNone/>
            </a:pPr>
            <a:r>
              <a:rPr b="0" baseline="0" i="1" lang="en-US" sz="2000" u="none" cap="none" strike="noStrike">
                <a:solidFill>
                  <a:srgbClr val="0070C0"/>
                </a:solidFill>
                <a:latin typeface="Belleza"/>
                <a:ea typeface="Belleza"/>
                <a:cs typeface="Belleza"/>
                <a:sym typeface="Belleza"/>
              </a:rPr>
              <a:t>Level 2: italics, flush left</a:t>
            </a:r>
          </a:p>
          <a:p>
            <a:pPr indent="0" lvl="0" marL="0" marR="0" rtl="0" algn="ctr">
              <a:lnSpc>
                <a:spcPct val="150000"/>
              </a:lnSpc>
              <a:spcBef>
                <a:spcPts val="0"/>
              </a:spcBef>
              <a:spcAft>
                <a:spcPts val="0"/>
              </a:spcAft>
              <a:buClr>
                <a:srgbClr val="0070C0"/>
              </a:buClr>
              <a:buSzPct val="25000"/>
              <a:buFont typeface="Belleza"/>
              <a:buNone/>
            </a:pPr>
            <a:r>
              <a:rPr b="1" baseline="0" i="0" lang="en-US" sz="2000" u="none" cap="none" strike="noStrike">
                <a:solidFill>
                  <a:srgbClr val="0070C0"/>
                </a:solidFill>
                <a:latin typeface="Belleza"/>
                <a:ea typeface="Belleza"/>
                <a:cs typeface="Belleza"/>
                <a:sym typeface="Belleza"/>
              </a:rPr>
              <a:t>Level 3: centered, bold</a:t>
            </a:r>
          </a:p>
          <a:p>
            <a:pPr indent="0" lvl="0" marL="0" marR="0" rtl="0" algn="ctr">
              <a:lnSpc>
                <a:spcPct val="150000"/>
              </a:lnSpc>
              <a:spcBef>
                <a:spcPts val="0"/>
              </a:spcBef>
              <a:spcAft>
                <a:spcPts val="0"/>
              </a:spcAft>
              <a:buClr>
                <a:srgbClr val="0070C0"/>
              </a:buClr>
              <a:buSzPct val="25000"/>
              <a:buFont typeface="Belleza"/>
              <a:buNone/>
            </a:pPr>
            <a:r>
              <a:rPr b="0" baseline="0" i="1" lang="en-US" sz="2000" u="none" cap="none" strike="noStrike">
                <a:solidFill>
                  <a:srgbClr val="0070C0"/>
                </a:solidFill>
                <a:latin typeface="Belleza"/>
                <a:ea typeface="Belleza"/>
                <a:cs typeface="Belleza"/>
                <a:sym typeface="Belleza"/>
              </a:rPr>
              <a:t>Level 4: centered, italics</a:t>
            </a:r>
          </a:p>
          <a:p>
            <a:pPr indent="0" lvl="0" marL="0" marR="0" rtl="0" algn="l">
              <a:lnSpc>
                <a:spcPct val="150000"/>
              </a:lnSpc>
              <a:spcBef>
                <a:spcPts val="0"/>
              </a:spcBef>
              <a:spcAft>
                <a:spcPts val="0"/>
              </a:spcAft>
              <a:buClr>
                <a:srgbClr val="0070C0"/>
              </a:buClr>
              <a:buSzPct val="25000"/>
              <a:buFont typeface="Belleza"/>
              <a:buNone/>
            </a:pPr>
            <a:r>
              <a:rPr b="0" baseline="0" i="0" lang="en-US" sz="2000" u="sng" cap="none" strike="noStrike">
                <a:solidFill>
                  <a:srgbClr val="0070C0"/>
                </a:solidFill>
                <a:latin typeface="Belleza"/>
                <a:ea typeface="Belleza"/>
                <a:cs typeface="Belleza"/>
                <a:sym typeface="Belleza"/>
              </a:rPr>
              <a:t>Level 5: underlined, flush left</a:t>
            </a:r>
          </a:p>
        </p:txBody>
      </p:sp>
      <p:grpSp>
        <p:nvGrpSpPr>
          <p:cNvPr id="221" name="Shape 221"/>
          <p:cNvGrpSpPr/>
          <p:nvPr/>
        </p:nvGrpSpPr>
        <p:grpSpPr>
          <a:xfrm>
            <a:off x="1128712" y="0"/>
            <a:ext cx="6773862" cy="2022475"/>
            <a:chOff x="0" y="0"/>
            <a:chExt cx="2147483646" cy="2147483647"/>
          </a:xfrm>
        </p:grpSpPr>
        <p:grpSp>
          <p:nvGrpSpPr>
            <p:cNvPr id="222" name="Shape 222"/>
            <p:cNvGrpSpPr/>
            <p:nvPr/>
          </p:nvGrpSpPr>
          <p:grpSpPr>
            <a:xfrm>
              <a:off x="0" y="0"/>
              <a:ext cx="2147483646" cy="2147483647"/>
              <a:chOff x="0" y="0"/>
              <a:chExt cx="2147483646" cy="2147483647"/>
            </a:xfrm>
          </p:grpSpPr>
          <p:sp>
            <p:nvSpPr>
              <p:cNvPr id="223" name="Shape 223"/>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24" name="Shape 224"/>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25" name="Shape 225"/>
            <p:cNvSpPr txBox="1"/>
            <p:nvPr/>
          </p:nvSpPr>
          <p:spPr>
            <a:xfrm>
              <a:off x="1029002768" y="811006229"/>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Sample Section Headings</a:t>
              </a:r>
            </a:p>
          </p:txBody>
        </p:sp>
      </p:grpSp>
      <p:cxnSp>
        <p:nvCxnSpPr>
          <p:cNvPr id="226" name="Shape 226"/>
          <p:cNvCxnSpPr/>
          <p:nvPr/>
        </p:nvCxnSpPr>
        <p:spPr>
          <a:xfrm>
            <a:off x="4683125" y="2068511"/>
            <a:ext cx="0" cy="4348161"/>
          </a:xfrm>
          <a:prstGeom prst="straightConnector1">
            <a:avLst/>
          </a:prstGeom>
          <a:noFill/>
          <a:ln cap="flat" cmpd="sng" w="28575">
            <a:solidFill>
              <a:schemeClr val="accent1"/>
            </a:solidFill>
            <a:prstDash val="solid"/>
            <a:miter/>
            <a:headEnd len="med" w="med" type="none"/>
            <a:tailEnd len="med" w="med" type="none"/>
          </a:ln>
        </p:spPr>
      </p:cxn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1" name="Shape 231"/>
        <p:cNvGrpSpPr/>
        <p:nvPr/>
      </p:nvGrpSpPr>
      <p:grpSpPr>
        <a:xfrm>
          <a:off x="0" y="0"/>
          <a:ext cx="0" cy="0"/>
          <a:chOff x="0" y="0"/>
          <a:chExt cx="0" cy="0"/>
        </a:xfrm>
      </p:grpSpPr>
      <p:sp>
        <p:nvSpPr>
          <p:cNvPr id="232" name="Shape 232"/>
          <p:cNvSpPr txBox="1"/>
          <p:nvPr/>
        </p:nvSpPr>
        <p:spPr>
          <a:xfrm>
            <a:off x="555625" y="2130425"/>
            <a:ext cx="8032749" cy="3970337"/>
          </a:xfrm>
          <a:prstGeom prst="rect">
            <a:avLst/>
          </a:prstGeom>
          <a:noFill/>
          <a:ln>
            <a:noFill/>
          </a:ln>
        </p:spPr>
        <p:txBody>
          <a:bodyPr anchorCtr="0" anchor="t" bIns="45700" lIns="91425" rIns="91425" tIns="45700">
            <a:noAutofit/>
          </a:bodyPr>
          <a:lstStyle/>
          <a:p>
            <a:pPr indent="-457200" lvl="0" marL="457200" marR="0" rtl="0" algn="l">
              <a:lnSpc>
                <a:spcPct val="150000"/>
              </a:lnSpc>
              <a:spcBef>
                <a:spcPts val="0"/>
              </a:spcBef>
              <a:spcAft>
                <a:spcPts val="0"/>
              </a:spcAft>
              <a:buClr>
                <a:srgbClr val="0070C0"/>
              </a:buClr>
              <a:buSzPct val="25000"/>
              <a:buFont typeface="Belleza"/>
              <a:buNone/>
            </a:pPr>
            <a:r>
              <a:rPr b="1" baseline="0" i="1" lang="en-US" sz="2400" u="none" cap="none" strike="noStrike">
                <a:solidFill>
                  <a:srgbClr val="0070C0"/>
                </a:solidFill>
                <a:latin typeface="Belleza"/>
                <a:ea typeface="Belleza"/>
                <a:cs typeface="Belleza"/>
                <a:sym typeface="Belleza"/>
              </a:rPr>
              <a:t>Within the text </a:t>
            </a:r>
            <a:r>
              <a:rPr b="0" baseline="0" i="0" lang="en-US" sz="2400" u="none" cap="none" strike="noStrike">
                <a:solidFill>
                  <a:schemeClr val="dk1"/>
                </a:solidFill>
                <a:latin typeface="Belleza"/>
                <a:ea typeface="Belleza"/>
                <a:cs typeface="Belleza"/>
                <a:sym typeface="Belleza"/>
              </a:rPr>
              <a:t>MLA uses </a:t>
            </a:r>
            <a:r>
              <a:rPr b="1" baseline="0" i="0" lang="en-US" sz="2400" u="none" cap="none" strike="noStrike">
                <a:solidFill>
                  <a:srgbClr val="0070C0"/>
                </a:solidFill>
                <a:latin typeface="Belleza"/>
                <a:ea typeface="Belleza"/>
                <a:cs typeface="Belleza"/>
                <a:sym typeface="Belleza"/>
              </a:rPr>
              <a:t>parenthetical citations</a:t>
            </a:r>
            <a:r>
              <a:rPr b="0" baseline="0" i="0" lang="en-US" sz="2400" u="none" cap="none" strike="noStrike">
                <a:solidFill>
                  <a:srgbClr val="000000"/>
                </a:solidFill>
                <a:latin typeface="Belleza"/>
                <a:ea typeface="Belleza"/>
                <a:cs typeface="Belleza"/>
                <a:sym typeface="Belleza"/>
              </a:rPr>
              <a:t>:</a:t>
            </a:r>
          </a:p>
          <a:p>
            <a:pPr indent="-457200" lvl="1" marL="914400"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The format of parenthetical citations depends on the medium (e.g. Print, Web, DVD, etc.)</a:t>
            </a:r>
          </a:p>
          <a:p>
            <a:pPr indent="-457200" lvl="1" marL="914400"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Parenthetical citations also depend on the source’s entry in the Works Cited page</a:t>
            </a:r>
          </a:p>
          <a:p>
            <a:pPr indent="-457200" lvl="2" marL="1371600"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The signal word in the text is the first thing in the corresponding Works Cited entry</a:t>
            </a:r>
          </a:p>
        </p:txBody>
      </p:sp>
      <p:grpSp>
        <p:nvGrpSpPr>
          <p:cNvPr id="233" name="Shape 233"/>
          <p:cNvGrpSpPr/>
          <p:nvPr/>
        </p:nvGrpSpPr>
        <p:grpSpPr>
          <a:xfrm>
            <a:off x="1128712" y="0"/>
            <a:ext cx="6773862" cy="2022475"/>
            <a:chOff x="0" y="0"/>
            <a:chExt cx="2147483646" cy="2147483647"/>
          </a:xfrm>
        </p:grpSpPr>
        <p:grpSp>
          <p:nvGrpSpPr>
            <p:cNvPr id="234" name="Shape 234"/>
            <p:cNvGrpSpPr/>
            <p:nvPr/>
          </p:nvGrpSpPr>
          <p:grpSpPr>
            <a:xfrm>
              <a:off x="0" y="0"/>
              <a:ext cx="2147483646" cy="2147483647"/>
              <a:chOff x="0" y="0"/>
              <a:chExt cx="2147483646" cy="2147483647"/>
            </a:xfrm>
          </p:grpSpPr>
          <p:sp>
            <p:nvSpPr>
              <p:cNvPr id="235" name="Shape 235"/>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36" name="Shape 236"/>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37" name="Shape 237"/>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In-Text Citations: the Basics</a:t>
              </a:r>
            </a:p>
          </p:txBody>
        </p:sp>
      </p:grpSp>
      <p:pic>
        <p:nvPicPr>
          <p:cNvPr id="238" name="Shape 238"/>
          <p:cNvPicPr preferRelativeResize="0"/>
          <p:nvPr/>
        </p:nvPicPr>
        <p:blipFill rotWithShape="1">
          <a:blip r:embed="rId4">
            <a:alphaModFix/>
          </a:blip>
          <a:srcRect b="0" l="0" r="0" t="0"/>
          <a:stretch/>
        </p:blipFill>
        <p:spPr>
          <a:xfrm>
            <a:off x="7291386" y="4999037"/>
            <a:ext cx="1584325" cy="2243136"/>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3" name="Shape 243"/>
        <p:cNvGrpSpPr/>
        <p:nvPr/>
      </p:nvGrpSpPr>
      <p:grpSpPr>
        <a:xfrm>
          <a:off x="0" y="0"/>
          <a:ext cx="0" cy="0"/>
          <a:chOff x="0" y="0"/>
          <a:chExt cx="0" cy="0"/>
        </a:xfrm>
      </p:grpSpPr>
      <p:sp>
        <p:nvSpPr>
          <p:cNvPr id="244" name="Shape 244"/>
          <p:cNvSpPr txBox="1"/>
          <p:nvPr/>
        </p:nvSpPr>
        <p:spPr>
          <a:xfrm>
            <a:off x="458787" y="2235200"/>
            <a:ext cx="8226425" cy="3343274"/>
          </a:xfrm>
          <a:prstGeom prst="rect">
            <a:avLst/>
          </a:prstGeom>
          <a:noFill/>
          <a:ln>
            <a:noFill/>
          </a:ln>
        </p:spPr>
        <p:txBody>
          <a:bodyPr anchorCtr="0" anchor="t" bIns="45700" lIns="91425" rIns="91425" tIns="45700">
            <a:noAutofit/>
          </a:bodyPr>
          <a:lstStyle/>
          <a:p>
            <a:pPr indent="0" lvl="0" marL="0" marR="0" rtl="0" algn="l">
              <a:lnSpc>
                <a:spcPct val="160000"/>
              </a:lnSpc>
              <a:spcBef>
                <a:spcPts val="0"/>
              </a:spcBef>
              <a:spcAft>
                <a:spcPts val="0"/>
              </a:spcAft>
              <a:buClr>
                <a:srgbClr val="0070C0"/>
              </a:buClr>
              <a:buSzPct val="25000"/>
              <a:buFont typeface="Belleza"/>
              <a:buNone/>
            </a:pPr>
            <a:r>
              <a:rPr b="1" baseline="0" i="0" lang="en-US" sz="2000" u="none" cap="none" strike="noStrike">
                <a:solidFill>
                  <a:srgbClr val="0070C0"/>
                </a:solidFill>
                <a:latin typeface="Belleza"/>
                <a:ea typeface="Belleza"/>
                <a:cs typeface="Belleza"/>
                <a:sym typeface="Belleza"/>
              </a:rPr>
              <a:t>In-text Example:</a:t>
            </a:r>
          </a:p>
          <a:p>
            <a:pPr indent="0" lvl="0" marL="0" marR="0" rtl="0" algn="l">
              <a:lnSpc>
                <a:spcPct val="160000"/>
              </a:lnSpc>
              <a:spcBef>
                <a:spcPts val="0"/>
              </a:spcBef>
              <a:spcAft>
                <a:spcPts val="0"/>
              </a:spcAft>
              <a:buClr>
                <a:schemeClr val="dk1"/>
              </a:buClr>
              <a:buFont typeface="Quattrocento"/>
              <a:buNone/>
            </a:pPr>
            <a:r>
              <a:t/>
            </a:r>
            <a:endParaRPr b="1" baseline="0" i="0" sz="2000" u="none" cap="none" strike="noStrike">
              <a:solidFill>
                <a:srgbClr val="0070C0"/>
              </a:solidFill>
              <a:latin typeface="Belleza"/>
              <a:ea typeface="Belleza"/>
              <a:cs typeface="Belleza"/>
              <a:sym typeface="Belleza"/>
            </a:endParaRPr>
          </a:p>
          <a:p>
            <a:pPr indent="0" lvl="0" marL="0" marR="0" rtl="0" algn="l">
              <a:lnSpc>
                <a:spcPct val="160000"/>
              </a:lnSpc>
              <a:spcBef>
                <a:spcPts val="0"/>
              </a:spcBef>
              <a:spcAft>
                <a:spcPts val="0"/>
              </a:spcAft>
              <a:buClr>
                <a:schemeClr val="dk1"/>
              </a:buClr>
              <a:buFont typeface="Quattrocento"/>
              <a:buNone/>
            </a:pPr>
            <a:r>
              <a:t/>
            </a:r>
            <a:endParaRPr b="1" baseline="0" i="0" sz="2000" u="none" cap="none" strike="noStrike">
              <a:solidFill>
                <a:srgbClr val="0070C0"/>
              </a:solidFill>
              <a:latin typeface="Belleza"/>
              <a:ea typeface="Belleza"/>
              <a:cs typeface="Belleza"/>
              <a:sym typeface="Belleza"/>
            </a:endParaRPr>
          </a:p>
          <a:p>
            <a:pPr indent="0" lvl="0" marL="0" marR="0" rtl="0" algn="l">
              <a:lnSpc>
                <a:spcPct val="160000"/>
              </a:lnSpc>
              <a:spcBef>
                <a:spcPts val="0"/>
              </a:spcBef>
              <a:spcAft>
                <a:spcPts val="0"/>
              </a:spcAft>
              <a:buClr>
                <a:schemeClr val="dk1"/>
              </a:buClr>
              <a:buFont typeface="Quattrocento"/>
              <a:buNone/>
            </a:pPr>
            <a:r>
              <a:t/>
            </a:r>
            <a:endParaRPr b="1" baseline="0" i="0" sz="2000" u="none" cap="none" strike="noStrike">
              <a:solidFill>
                <a:srgbClr val="0070C0"/>
              </a:solidFill>
              <a:latin typeface="Belleza"/>
              <a:ea typeface="Belleza"/>
              <a:cs typeface="Belleza"/>
              <a:sym typeface="Belleza"/>
            </a:endParaRPr>
          </a:p>
          <a:p>
            <a:pPr indent="0" lvl="0" marL="0" marR="0" rtl="0" algn="l">
              <a:lnSpc>
                <a:spcPct val="160000"/>
              </a:lnSpc>
              <a:spcBef>
                <a:spcPts val="0"/>
              </a:spcBef>
              <a:spcAft>
                <a:spcPts val="0"/>
              </a:spcAft>
              <a:buClr>
                <a:schemeClr val="dk1"/>
              </a:buClr>
              <a:buFont typeface="Quattrocento"/>
              <a:buNone/>
            </a:pPr>
            <a:r>
              <a:t/>
            </a:r>
            <a:endParaRPr b="1" baseline="0" i="0" sz="2000" u="none" cap="none" strike="noStrike">
              <a:solidFill>
                <a:srgbClr val="0070C0"/>
              </a:solidFill>
              <a:latin typeface="Belleza"/>
              <a:ea typeface="Belleza"/>
              <a:cs typeface="Belleza"/>
              <a:sym typeface="Belleza"/>
            </a:endParaRPr>
          </a:p>
          <a:p>
            <a:pPr indent="0" lvl="0" marL="0" marR="0" rtl="0" algn="l">
              <a:lnSpc>
                <a:spcPct val="160000"/>
              </a:lnSpc>
              <a:spcBef>
                <a:spcPts val="0"/>
              </a:spcBef>
              <a:spcAft>
                <a:spcPts val="0"/>
              </a:spcAft>
              <a:buClr>
                <a:schemeClr val="dk1"/>
              </a:buClr>
              <a:buFont typeface="Quattrocento"/>
              <a:buNone/>
            </a:pPr>
            <a:r>
              <a:t/>
            </a:r>
            <a:endParaRPr b="1" baseline="0" i="0" sz="1200" u="none" cap="none" strike="noStrike">
              <a:solidFill>
                <a:srgbClr val="0070C0"/>
              </a:solidFill>
              <a:latin typeface="Belleza"/>
              <a:ea typeface="Belleza"/>
              <a:cs typeface="Belleza"/>
              <a:sym typeface="Belleza"/>
            </a:endParaRPr>
          </a:p>
          <a:p>
            <a:pPr indent="0" lvl="0" marL="0" marR="0" rtl="0" algn="l">
              <a:lnSpc>
                <a:spcPct val="160000"/>
              </a:lnSpc>
              <a:spcBef>
                <a:spcPts val="0"/>
              </a:spcBef>
              <a:spcAft>
                <a:spcPts val="0"/>
              </a:spcAft>
              <a:buClr>
                <a:srgbClr val="0070C0"/>
              </a:buClr>
              <a:buSzPct val="25000"/>
              <a:buFont typeface="Belleza"/>
              <a:buNone/>
            </a:pPr>
            <a:r>
              <a:rPr b="1" baseline="0" i="0" lang="en-US" sz="2000" u="none" cap="none" strike="noStrike">
                <a:solidFill>
                  <a:srgbClr val="0070C0"/>
                </a:solidFill>
                <a:latin typeface="Belleza"/>
                <a:ea typeface="Belleza"/>
                <a:cs typeface="Belleza"/>
                <a:sym typeface="Belleza"/>
              </a:rPr>
              <a:t>Corresponding Works Cited Entry:</a:t>
            </a:r>
          </a:p>
        </p:txBody>
      </p:sp>
      <p:grpSp>
        <p:nvGrpSpPr>
          <p:cNvPr id="245" name="Shape 245"/>
          <p:cNvGrpSpPr/>
          <p:nvPr/>
        </p:nvGrpSpPr>
        <p:grpSpPr>
          <a:xfrm>
            <a:off x="1128712" y="0"/>
            <a:ext cx="6773862" cy="2022475"/>
            <a:chOff x="0" y="0"/>
            <a:chExt cx="2147483646" cy="2147483647"/>
          </a:xfrm>
        </p:grpSpPr>
        <p:grpSp>
          <p:nvGrpSpPr>
            <p:cNvPr id="246" name="Shape 246"/>
            <p:cNvGrpSpPr/>
            <p:nvPr/>
          </p:nvGrpSpPr>
          <p:grpSpPr>
            <a:xfrm>
              <a:off x="0" y="0"/>
              <a:ext cx="2147483646" cy="2147483647"/>
              <a:chOff x="0" y="0"/>
              <a:chExt cx="2147483646" cy="2147483647"/>
            </a:xfrm>
          </p:grpSpPr>
          <p:sp>
            <p:nvSpPr>
              <p:cNvPr id="247" name="Shape 247"/>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48" name="Shape 248"/>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49" name="Shape 249"/>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Author-Page Style</a:t>
              </a:r>
            </a:p>
          </p:txBody>
        </p:sp>
      </p:grpSp>
      <p:sp>
        <p:nvSpPr>
          <p:cNvPr id="250" name="Shape 250"/>
          <p:cNvSpPr txBox="1"/>
          <p:nvPr/>
        </p:nvSpPr>
        <p:spPr>
          <a:xfrm>
            <a:off x="541337" y="5618162"/>
            <a:ext cx="8061324" cy="40004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0" baseline="0" i="0" lang="en-US" sz="2000" u="none" cap="none" strike="noStrike">
                <a:solidFill>
                  <a:schemeClr val="dk1"/>
                </a:solidFill>
                <a:latin typeface="Belleza"/>
                <a:ea typeface="Belleza"/>
                <a:cs typeface="Belleza"/>
                <a:sym typeface="Belleza"/>
              </a:rPr>
              <a:t>Wordsworth, William. </a:t>
            </a:r>
            <a:r>
              <a:rPr b="0" baseline="0" i="1" lang="en-US" sz="2000" u="none" cap="none" strike="noStrike">
                <a:solidFill>
                  <a:schemeClr val="dk1"/>
                </a:solidFill>
                <a:latin typeface="Belleza"/>
                <a:ea typeface="Belleza"/>
                <a:cs typeface="Belleza"/>
                <a:sym typeface="Belleza"/>
              </a:rPr>
              <a:t>Lyrical Ballads</a:t>
            </a:r>
            <a:r>
              <a:rPr b="0" baseline="0" i="0" lang="en-US" sz="2000" u="none" cap="none" strike="noStrike">
                <a:solidFill>
                  <a:schemeClr val="dk1"/>
                </a:solidFill>
                <a:latin typeface="Belleza"/>
                <a:ea typeface="Belleza"/>
                <a:cs typeface="Belleza"/>
                <a:sym typeface="Belleza"/>
              </a:rPr>
              <a:t>. London: Oxford UP, 1967. Print.</a:t>
            </a:r>
          </a:p>
        </p:txBody>
      </p:sp>
      <p:grpSp>
        <p:nvGrpSpPr>
          <p:cNvPr id="251" name="Shape 251"/>
          <p:cNvGrpSpPr/>
          <p:nvPr/>
        </p:nvGrpSpPr>
        <p:grpSpPr>
          <a:xfrm>
            <a:off x="1797049" y="2932111"/>
            <a:ext cx="6935786" cy="1939924"/>
            <a:chOff x="0" y="0"/>
            <a:chExt cx="2147483647" cy="2147483647"/>
          </a:xfrm>
        </p:grpSpPr>
        <p:sp>
          <p:nvSpPr>
            <p:cNvPr id="252" name="Shape 252"/>
            <p:cNvSpPr txBox="1"/>
            <p:nvPr/>
          </p:nvSpPr>
          <p:spPr>
            <a:xfrm>
              <a:off x="0" y="0"/>
              <a:ext cx="2147483647" cy="214748364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0" baseline="0" i="0" lang="en-US" sz="2000" u="none" cap="none" strike="noStrike">
                  <a:solidFill>
                    <a:schemeClr val="dk1"/>
                  </a:solidFill>
                  <a:latin typeface="Belleza"/>
                  <a:ea typeface="Belleza"/>
                  <a:cs typeface="Belleza"/>
                  <a:sym typeface="Belleza"/>
                </a:rPr>
                <a:t>Wordsworth stated that Romantic poetry was marked by a “spontaneous overflow of powerful feelings” (263). Romantic poetry is characterized by the “spontaneous overflow of powerful feelings” (Wordsworth 263). Wordsworth extensively explored the role of emotion in the creative process (263).</a:t>
              </a:r>
            </a:p>
          </p:txBody>
        </p:sp>
        <p:sp>
          <p:nvSpPr>
            <p:cNvPr id="253" name="Shape 253"/>
            <p:cNvSpPr/>
            <p:nvPr/>
          </p:nvSpPr>
          <p:spPr>
            <a:xfrm>
              <a:off x="1528158942" y="349712485"/>
              <a:ext cx="238882281" cy="435823596"/>
            </a:xfrm>
            <a:prstGeom prst="ellipse">
              <a:avLst/>
            </a:prstGeom>
            <a:noFill/>
            <a:ln cap="flat" cmpd="sng" w="28575">
              <a:solidFill>
                <a:srgbClr val="4A7EBB"/>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254" name="Shape 254"/>
            <p:cNvSpPr/>
            <p:nvPr/>
          </p:nvSpPr>
          <p:spPr>
            <a:xfrm>
              <a:off x="288035048" y="1694086808"/>
              <a:ext cx="239374041" cy="435823596"/>
            </a:xfrm>
            <a:prstGeom prst="ellipse">
              <a:avLst/>
            </a:prstGeom>
            <a:noFill/>
            <a:ln cap="flat" cmpd="sng" w="28575">
              <a:solidFill>
                <a:srgbClr val="4A7EBB"/>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255" name="Shape 255"/>
            <p:cNvSpPr/>
            <p:nvPr/>
          </p:nvSpPr>
          <p:spPr>
            <a:xfrm>
              <a:off x="654714712" y="989388410"/>
              <a:ext cx="660612943" cy="511390080"/>
            </a:xfrm>
            <a:prstGeom prst="ellipse">
              <a:avLst/>
            </a:prstGeom>
            <a:noFill/>
            <a:ln cap="flat" cmpd="sng" w="28575">
              <a:solidFill>
                <a:srgbClr val="4A7EBB"/>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grpSp>
        <p:nvGrpSpPr>
          <p:cNvPr id="261" name="Shape 261"/>
          <p:cNvGrpSpPr/>
          <p:nvPr/>
        </p:nvGrpSpPr>
        <p:grpSpPr>
          <a:xfrm>
            <a:off x="1128712" y="0"/>
            <a:ext cx="6773862" cy="2022475"/>
            <a:chOff x="0" y="0"/>
            <a:chExt cx="2147483646" cy="2147483647"/>
          </a:xfrm>
        </p:grpSpPr>
        <p:grpSp>
          <p:nvGrpSpPr>
            <p:cNvPr id="262" name="Shape 262"/>
            <p:cNvGrpSpPr/>
            <p:nvPr/>
          </p:nvGrpSpPr>
          <p:grpSpPr>
            <a:xfrm>
              <a:off x="0" y="0"/>
              <a:ext cx="2147483646" cy="2147483647"/>
              <a:chOff x="0" y="0"/>
              <a:chExt cx="2147483646" cy="2147483647"/>
            </a:xfrm>
          </p:grpSpPr>
          <p:sp>
            <p:nvSpPr>
              <p:cNvPr id="263" name="Shape 263"/>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64" name="Shape 264"/>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65" name="Shape 265"/>
            <p:cNvSpPr txBox="1"/>
            <p:nvPr/>
          </p:nvSpPr>
          <p:spPr>
            <a:xfrm>
              <a:off x="1029002768" y="811006229"/>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Print Source with Author</a:t>
              </a:r>
            </a:p>
          </p:txBody>
        </p:sp>
      </p:grpSp>
      <p:grpSp>
        <p:nvGrpSpPr>
          <p:cNvPr id="266" name="Shape 266"/>
          <p:cNvGrpSpPr/>
          <p:nvPr/>
        </p:nvGrpSpPr>
        <p:grpSpPr>
          <a:xfrm>
            <a:off x="393700" y="2074862"/>
            <a:ext cx="8324850" cy="4492625"/>
            <a:chOff x="0" y="0"/>
            <a:chExt cx="2147483647" cy="2147483647"/>
          </a:xfrm>
        </p:grpSpPr>
        <p:sp>
          <p:nvSpPr>
            <p:cNvPr id="267" name="Shape 267"/>
            <p:cNvSpPr txBox="1"/>
            <p:nvPr/>
          </p:nvSpPr>
          <p:spPr>
            <a:xfrm>
              <a:off x="0" y="0"/>
              <a:ext cx="2147483647" cy="21474836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800" u="none" cap="none" strike="noStrike">
                  <a:solidFill>
                    <a:schemeClr val="dk1"/>
                  </a:solidFill>
                  <a:latin typeface="Belleza"/>
                  <a:ea typeface="Belleza"/>
                  <a:cs typeface="Belleza"/>
                  <a:sym typeface="Belleza"/>
                </a:rPr>
                <a:t>For the following Print Source</a:t>
              </a:r>
            </a:p>
            <a:p>
              <a:pPr indent="0" lvl="0" marL="0" marR="0" rtl="0" algn="l">
                <a:lnSpc>
                  <a:spcPct val="100000"/>
                </a:lnSpc>
                <a:spcBef>
                  <a:spcPts val="0"/>
                </a:spcBef>
                <a:spcAft>
                  <a:spcPts val="0"/>
                </a:spcAft>
                <a:buClr>
                  <a:schemeClr val="dk1"/>
                </a:buClr>
                <a:buFont typeface="Quattrocento"/>
                <a:buNone/>
              </a:pPr>
              <a:r>
                <a:t/>
              </a:r>
              <a:endParaRPr b="1" baseline="0" i="0" sz="12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Burke, Kenneth. </a:t>
              </a:r>
              <a:r>
                <a:rPr b="0" baseline="0" i="1" lang="en-US" sz="2000" u="none" cap="none" strike="noStrike">
                  <a:solidFill>
                    <a:srgbClr val="0070C0"/>
                  </a:solidFill>
                  <a:latin typeface="Belleza"/>
                  <a:ea typeface="Belleza"/>
                  <a:cs typeface="Belleza"/>
                  <a:sym typeface="Belleza"/>
                </a:rPr>
                <a:t>Language as Symbolic Action: Essays on Life, 	Literature, and Method</a:t>
              </a:r>
              <a:r>
                <a:rPr b="0" baseline="0" i="0" lang="en-US" sz="2000" u="none" cap="none" strike="noStrike">
                  <a:solidFill>
                    <a:srgbClr val="0070C0"/>
                  </a:solidFill>
                  <a:latin typeface="Belleza"/>
                  <a:ea typeface="Belleza"/>
                  <a:cs typeface="Belleza"/>
                  <a:sym typeface="Belleza"/>
                </a:rPr>
                <a:t>. Berkeley: U of California P, 1966. Print.</a:t>
              </a:r>
            </a:p>
            <a:p>
              <a:pPr indent="0" lvl="0" marL="0" marR="0" rtl="0" algn="l">
                <a:lnSpc>
                  <a:spcPct val="100000"/>
                </a:lnSpc>
                <a:spcBef>
                  <a:spcPts val="0"/>
                </a:spcBef>
                <a:spcAft>
                  <a:spcPts val="0"/>
                </a:spcAft>
                <a:buClr>
                  <a:schemeClr val="dk1"/>
                </a:buClr>
                <a:buFont typeface="Quattrocento"/>
                <a:buNone/>
              </a:pPr>
              <a:r>
                <a:t/>
              </a:r>
              <a:endParaRPr b="1" baseline="0" i="0" sz="12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If the essay provides a signal word or phrase—usually the author’s last name—the citation does not need to also include that information.</a:t>
              </a:r>
            </a:p>
            <a:p>
              <a:pPr indent="0" lvl="0" marL="0" marR="0" rtl="0" algn="l">
                <a:lnSpc>
                  <a:spcPct val="100000"/>
                </a:lnSpc>
                <a:spcBef>
                  <a:spcPts val="0"/>
                </a:spcBef>
                <a:spcAft>
                  <a:spcPts val="0"/>
                </a:spcAft>
                <a:buClr>
                  <a:schemeClr val="dk1"/>
                </a:buClr>
                <a:buFont typeface="Quattrocento"/>
                <a:buNone/>
              </a:pPr>
              <a:r>
                <a:t/>
              </a:r>
              <a:endParaRPr b="0" baseline="0" i="0" sz="12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chemeClr val="dk1"/>
                </a:buClr>
                <a:buSzPct val="25000"/>
                <a:buFont typeface="Belleza"/>
                <a:buNone/>
              </a:pPr>
              <a:r>
                <a:rPr b="1" baseline="0" i="0" lang="en-US" sz="2000" u="none" cap="none" strike="noStrike">
                  <a:solidFill>
                    <a:schemeClr val="dk1"/>
                  </a:solidFill>
                  <a:latin typeface="Belleza"/>
                  <a:ea typeface="Belleza"/>
                  <a:cs typeface="Belleza"/>
                  <a:sym typeface="Belleza"/>
                </a:rPr>
                <a:t>Example:</a:t>
              </a:r>
            </a:p>
            <a:p>
              <a:pPr indent="0" lvl="0" marL="0" marR="0" rtl="0" algn="l">
                <a:lnSpc>
                  <a:spcPct val="150000"/>
                </a:lnSpc>
                <a:spcBef>
                  <a:spcPts val="0"/>
                </a:spcBef>
                <a:spcAft>
                  <a:spcPts val="0"/>
                </a:spcAft>
                <a:buClr>
                  <a:schemeClr val="dk1"/>
                </a:buClr>
                <a:buSzPct val="25000"/>
                <a:buFont typeface="Belleza"/>
                <a:buNone/>
              </a:pPr>
              <a:r>
                <a:rPr b="0" baseline="0" i="0" lang="en-US" sz="2000" u="none" cap="none" strike="noStrike">
                  <a:solidFill>
                    <a:schemeClr val="dk1"/>
                  </a:solidFill>
                  <a:latin typeface="Belleza"/>
                  <a:ea typeface="Belleza"/>
                  <a:cs typeface="Belleza"/>
                  <a:sym typeface="Belleza"/>
                </a:rPr>
                <a:t>Humans have been described by Kenneth Burke as “symbol using animals” (3).                                   </a:t>
              </a:r>
              <a:r>
                <a:rPr b="1" baseline="0" i="0" lang="en-US" sz="2000" u="none" cap="none" strike="noStrike">
                  <a:solidFill>
                    <a:srgbClr val="0070C0"/>
                  </a:solidFill>
                  <a:latin typeface="Belleza"/>
                  <a:ea typeface="Belleza"/>
                  <a:cs typeface="Belleza"/>
                  <a:sym typeface="Belleza"/>
                </a:rPr>
                <a:t>VS.</a:t>
              </a:r>
            </a:p>
            <a:p>
              <a:pPr indent="0" lvl="0" marL="0" marR="0" rtl="0" algn="r">
                <a:lnSpc>
                  <a:spcPct val="150000"/>
                </a:lnSpc>
                <a:spcBef>
                  <a:spcPts val="0"/>
                </a:spcBef>
                <a:spcAft>
                  <a:spcPts val="0"/>
                </a:spcAft>
                <a:buClr>
                  <a:schemeClr val="dk1"/>
                </a:buClr>
                <a:buSzPct val="25000"/>
                <a:buFont typeface="Belleza"/>
                <a:buNone/>
              </a:pPr>
              <a:r>
                <a:rPr b="0" baseline="0" i="0" lang="en-US" sz="2000" u="none" cap="none" strike="noStrike">
                  <a:solidFill>
                    <a:schemeClr val="dk1"/>
                  </a:solidFill>
                  <a:latin typeface="Belleza"/>
                  <a:ea typeface="Belleza"/>
                  <a:cs typeface="Belleza"/>
                  <a:sym typeface="Belleza"/>
                </a:rPr>
                <a:t>Humans have been described as “symbol-using animals” (Burke 3).</a:t>
              </a:r>
            </a:p>
          </p:txBody>
        </p:sp>
        <p:sp>
          <p:nvSpPr>
            <p:cNvPr id="268" name="Shape 268"/>
            <p:cNvSpPr/>
            <p:nvPr/>
          </p:nvSpPr>
          <p:spPr>
            <a:xfrm>
              <a:off x="926726911" y="1472126692"/>
              <a:ext cx="492234104" cy="210954368"/>
            </a:xfrm>
            <a:prstGeom prst="ellipse">
              <a:avLst/>
            </a:prstGeom>
            <a:noFill/>
            <a:ln cap="flat" cmpd="sng" w="28575">
              <a:solidFill>
                <a:srgbClr val="4A7EBB"/>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269" name="Shape 269"/>
            <p:cNvSpPr/>
            <p:nvPr/>
          </p:nvSpPr>
          <p:spPr>
            <a:xfrm>
              <a:off x="260449838" y="1690669039"/>
              <a:ext cx="146195994" cy="210954368"/>
            </a:xfrm>
            <a:prstGeom prst="ellipse">
              <a:avLst/>
            </a:prstGeom>
            <a:noFill/>
            <a:ln cap="flat" cmpd="sng" w="28575">
              <a:solidFill>
                <a:srgbClr val="4A7EBB"/>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270" name="Shape 270"/>
            <p:cNvSpPr/>
            <p:nvPr/>
          </p:nvSpPr>
          <p:spPr>
            <a:xfrm>
              <a:off x="1811683398" y="1878858603"/>
              <a:ext cx="327610026" cy="268625043"/>
            </a:xfrm>
            <a:prstGeom prst="ellipse">
              <a:avLst/>
            </a:prstGeom>
            <a:noFill/>
            <a:ln cap="flat" cmpd="sng" w="28575">
              <a:solidFill>
                <a:srgbClr val="4A7EBB"/>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pic>
        <p:nvPicPr>
          <p:cNvPr id="271" name="Shape 271"/>
          <p:cNvPicPr preferRelativeResize="0"/>
          <p:nvPr/>
        </p:nvPicPr>
        <p:blipFill rotWithShape="1">
          <a:blip r:embed="rId4">
            <a:alphaModFix/>
          </a:blip>
          <a:srcRect b="0" l="0" r="0" t="0"/>
          <a:stretch/>
        </p:blipFill>
        <p:spPr>
          <a:xfrm flipH="1">
            <a:off x="7299324" y="1704975"/>
            <a:ext cx="1639887" cy="1382712"/>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6" name="Shape 276"/>
        <p:cNvGrpSpPr/>
        <p:nvPr/>
      </p:nvGrpSpPr>
      <p:grpSpPr>
        <a:xfrm>
          <a:off x="0" y="0"/>
          <a:ext cx="0" cy="0"/>
          <a:chOff x="0" y="0"/>
          <a:chExt cx="0" cy="0"/>
        </a:xfrm>
      </p:grpSpPr>
      <p:sp>
        <p:nvSpPr>
          <p:cNvPr id="277" name="Shape 277"/>
          <p:cNvSpPr txBox="1"/>
          <p:nvPr/>
        </p:nvSpPr>
        <p:spPr>
          <a:xfrm>
            <a:off x="647700" y="2311400"/>
            <a:ext cx="7848599" cy="3416299"/>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In-text Example, </a:t>
            </a:r>
            <a:r>
              <a:rPr b="1" baseline="0" i="0" lang="en-US" sz="2400" u="none" cap="none" strike="noStrike">
                <a:solidFill>
                  <a:schemeClr val="dk1"/>
                </a:solidFill>
                <a:latin typeface="Belleza"/>
                <a:ea typeface="Belleza"/>
                <a:cs typeface="Belleza"/>
                <a:sym typeface="Belleza"/>
              </a:rPr>
              <a:t>citing a work with no known author</a:t>
            </a:r>
            <a:r>
              <a:rPr b="0" baseline="0" i="0" lang="en-US" sz="2400" u="none" cap="none" strike="noStrike">
                <a:solidFill>
                  <a:schemeClr val="dk1"/>
                </a:solidFill>
                <a:latin typeface="Belleza"/>
                <a:ea typeface="Belleza"/>
                <a:cs typeface="Belleza"/>
                <a:sym typeface="Belleza"/>
              </a:rPr>
              <a:t>:</a:t>
            </a:r>
          </a:p>
          <a:p>
            <a:pPr indent="0" lvl="0" marL="0" marR="0" rtl="0" algn="l">
              <a:lnSpc>
                <a:spcPct val="150000"/>
              </a:lnSpc>
              <a:spcBef>
                <a:spcPts val="0"/>
              </a:spcBef>
              <a:spcAft>
                <a:spcPts val="0"/>
              </a:spcAft>
              <a:buClr>
                <a:srgbClr val="0070C0"/>
              </a:buClr>
              <a:buSzPct val="25000"/>
              <a:buFont typeface="Belleza"/>
              <a:buNone/>
            </a:pPr>
            <a:r>
              <a:rPr b="0" baseline="0" i="0" lang="en-US" sz="2400" u="none" cap="none" strike="noStrike">
                <a:solidFill>
                  <a:srgbClr val="0070C0"/>
                </a:solidFill>
                <a:latin typeface="Belleza"/>
                <a:ea typeface="Belleza"/>
                <a:cs typeface="Belleza"/>
                <a:sym typeface="Belleza"/>
              </a:rPr>
              <a:t>We see so many global warming hotspots in North America likely because this region has “more readily accessible climatic data and more comprehensive programs to monitor and study environmental change…” (“Impact of Global Warming” 6).</a:t>
            </a:r>
          </a:p>
        </p:txBody>
      </p:sp>
      <p:grpSp>
        <p:nvGrpSpPr>
          <p:cNvPr id="278" name="Shape 278"/>
          <p:cNvGrpSpPr/>
          <p:nvPr/>
        </p:nvGrpSpPr>
        <p:grpSpPr>
          <a:xfrm>
            <a:off x="1128712" y="0"/>
            <a:ext cx="6773862" cy="2022475"/>
            <a:chOff x="0" y="0"/>
            <a:chExt cx="2147483646" cy="2147483647"/>
          </a:xfrm>
        </p:grpSpPr>
        <p:grpSp>
          <p:nvGrpSpPr>
            <p:cNvPr id="279" name="Shape 279"/>
            <p:cNvGrpSpPr/>
            <p:nvPr/>
          </p:nvGrpSpPr>
          <p:grpSpPr>
            <a:xfrm>
              <a:off x="0" y="0"/>
              <a:ext cx="2147483646" cy="2147483647"/>
              <a:chOff x="0" y="0"/>
              <a:chExt cx="2147483646" cy="2147483647"/>
            </a:xfrm>
          </p:grpSpPr>
          <p:sp>
            <p:nvSpPr>
              <p:cNvPr id="280" name="Shape 280"/>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81" name="Shape 281"/>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82" name="Shape 282"/>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With Unknown Author</a:t>
              </a:r>
            </a:p>
          </p:txBody>
        </p:sp>
      </p:gr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7" name="Shape 287"/>
        <p:cNvGrpSpPr/>
        <p:nvPr/>
      </p:nvGrpSpPr>
      <p:grpSpPr>
        <a:xfrm>
          <a:off x="0" y="0"/>
          <a:ext cx="0" cy="0"/>
          <a:chOff x="0" y="0"/>
          <a:chExt cx="0" cy="0"/>
        </a:xfrm>
      </p:grpSpPr>
      <p:sp>
        <p:nvSpPr>
          <p:cNvPr id="288" name="Shape 288"/>
          <p:cNvSpPr txBox="1"/>
          <p:nvPr/>
        </p:nvSpPr>
        <p:spPr>
          <a:xfrm>
            <a:off x="598487" y="2547936"/>
            <a:ext cx="7947024" cy="2124074"/>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Corresponding Works Cited Entry:</a:t>
            </a:r>
          </a:p>
          <a:p>
            <a:pPr indent="0" lvl="0" marL="0" marR="0" rtl="0" algn="l">
              <a:lnSpc>
                <a:spcPct val="200000"/>
              </a:lnSpc>
              <a:spcBef>
                <a:spcPts val="0"/>
              </a:spcBef>
              <a:spcAft>
                <a:spcPts val="0"/>
              </a:spcAft>
              <a:buClr>
                <a:srgbClr val="0070C0"/>
              </a:buClr>
              <a:buSzPct val="25000"/>
              <a:buFont typeface="Belleza"/>
              <a:buNone/>
            </a:pPr>
            <a:r>
              <a:rPr b="0" baseline="0" i="0" lang="en-US" sz="2400" u="none" cap="none" strike="noStrike">
                <a:solidFill>
                  <a:srgbClr val="0070C0"/>
                </a:solidFill>
                <a:latin typeface="Belleza"/>
                <a:ea typeface="Belleza"/>
                <a:cs typeface="Belleza"/>
                <a:sym typeface="Belleza"/>
              </a:rPr>
              <a:t>“The Impact of Global Warming in North America.” </a:t>
            </a:r>
            <a:r>
              <a:rPr b="0" baseline="0" i="1" lang="en-US" sz="2400" u="none" cap="none" strike="noStrike">
                <a:solidFill>
                  <a:srgbClr val="0070C0"/>
                </a:solidFill>
                <a:latin typeface="Belleza"/>
                <a:ea typeface="Belleza"/>
                <a:cs typeface="Belleza"/>
                <a:sym typeface="Belleza"/>
              </a:rPr>
              <a:t>Global 	Warming: Early Signs</a:t>
            </a:r>
            <a:r>
              <a:rPr b="0" baseline="0" i="0" lang="en-US" sz="2400" u="none" cap="none" strike="noStrike">
                <a:solidFill>
                  <a:srgbClr val="0070C0"/>
                </a:solidFill>
                <a:latin typeface="Belleza"/>
                <a:ea typeface="Belleza"/>
                <a:cs typeface="Belleza"/>
                <a:sym typeface="Belleza"/>
              </a:rPr>
              <a:t>. 1999. Web. 23 Mar. 2009.</a:t>
            </a:r>
          </a:p>
        </p:txBody>
      </p:sp>
      <p:grpSp>
        <p:nvGrpSpPr>
          <p:cNvPr id="289" name="Shape 289"/>
          <p:cNvGrpSpPr/>
          <p:nvPr/>
        </p:nvGrpSpPr>
        <p:grpSpPr>
          <a:xfrm>
            <a:off x="1128712" y="0"/>
            <a:ext cx="6773862" cy="2022475"/>
            <a:chOff x="0" y="0"/>
            <a:chExt cx="2147483646" cy="2147483647"/>
          </a:xfrm>
        </p:grpSpPr>
        <p:grpSp>
          <p:nvGrpSpPr>
            <p:cNvPr id="290" name="Shape 290"/>
            <p:cNvGrpSpPr/>
            <p:nvPr/>
          </p:nvGrpSpPr>
          <p:grpSpPr>
            <a:xfrm>
              <a:off x="0" y="0"/>
              <a:ext cx="2147483646" cy="2147483647"/>
              <a:chOff x="0" y="0"/>
              <a:chExt cx="2147483646" cy="2147483647"/>
            </a:xfrm>
          </p:grpSpPr>
          <p:sp>
            <p:nvSpPr>
              <p:cNvPr id="291" name="Shape 291"/>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292" name="Shape 292"/>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293" name="Shape 293"/>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With Unknown Author</a:t>
              </a:r>
            </a:p>
          </p:txBody>
        </p:sp>
      </p:gr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8" name="Shape 298"/>
        <p:cNvGrpSpPr/>
        <p:nvPr/>
      </p:nvGrpSpPr>
      <p:grpSpPr>
        <a:xfrm>
          <a:off x="0" y="0"/>
          <a:ext cx="0" cy="0"/>
          <a:chOff x="0" y="0"/>
          <a:chExt cx="0" cy="0"/>
        </a:xfrm>
      </p:grpSpPr>
      <p:sp>
        <p:nvSpPr>
          <p:cNvPr id="299" name="Shape 299"/>
          <p:cNvSpPr txBox="1"/>
          <p:nvPr/>
        </p:nvSpPr>
        <p:spPr>
          <a:xfrm>
            <a:off x="481012" y="1995486"/>
            <a:ext cx="8181974" cy="4721225"/>
          </a:xfrm>
          <a:prstGeom prst="rect">
            <a:avLst/>
          </a:prstGeom>
          <a:noFill/>
          <a:ln>
            <a:noFill/>
          </a:ln>
        </p:spPr>
        <p:txBody>
          <a:bodyPr anchorCtr="0" anchor="t" bIns="45700" lIns="91425" rIns="91425" tIns="45700">
            <a:noAutofit/>
          </a:bodyPr>
          <a:lstStyle/>
          <a:p>
            <a:pPr indent="0" lvl="0" marL="0" marR="0" rtl="0" algn="l">
              <a:lnSpc>
                <a:spcPct val="16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Classic &amp; Literary Works with Multiple Editions</a:t>
            </a:r>
          </a:p>
          <a:p>
            <a:pPr indent="0" lvl="0" marL="0" marR="0" rtl="0" algn="l">
              <a:lnSpc>
                <a:spcPct val="16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r">
              <a:lnSpc>
                <a:spcPct val="16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Marx and Engels described human history as marked by class struggles (79; ch. 1).</a:t>
            </a:r>
          </a:p>
          <a:p>
            <a:pPr indent="0" lvl="0" marL="0" marR="0" rtl="0" algn="l">
              <a:lnSpc>
                <a:spcPct val="16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Authors with Same Last Names</a:t>
            </a:r>
          </a:p>
          <a:p>
            <a:pPr indent="0" lvl="0" marL="0" marR="0" rtl="0" algn="l">
              <a:lnSpc>
                <a:spcPct val="16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r">
              <a:lnSpc>
                <a:spcPct val="16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Although some medical ethicists claim that cloning will lead to designer children (R. Miller 12), others note that the advantages for medical research outweigh this consideration (A. Miller 46).</a:t>
            </a:r>
          </a:p>
        </p:txBody>
      </p:sp>
      <p:grpSp>
        <p:nvGrpSpPr>
          <p:cNvPr id="300" name="Shape 300"/>
          <p:cNvGrpSpPr/>
          <p:nvPr/>
        </p:nvGrpSpPr>
        <p:grpSpPr>
          <a:xfrm>
            <a:off x="1128712" y="0"/>
            <a:ext cx="7000875" cy="2022475"/>
            <a:chOff x="0" y="0"/>
            <a:chExt cx="2147483647" cy="2147483647"/>
          </a:xfrm>
        </p:grpSpPr>
        <p:grpSp>
          <p:nvGrpSpPr>
            <p:cNvPr id="301" name="Shape 301"/>
            <p:cNvGrpSpPr/>
            <p:nvPr/>
          </p:nvGrpSpPr>
          <p:grpSpPr>
            <a:xfrm>
              <a:off x="0" y="0"/>
              <a:ext cx="2077361744" cy="2147483647"/>
              <a:chOff x="0" y="0"/>
              <a:chExt cx="2147483647" cy="2147483647"/>
            </a:xfrm>
          </p:grpSpPr>
          <p:sp>
            <p:nvSpPr>
              <p:cNvPr id="302" name="Shape 302"/>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03" name="Shape 303"/>
              <p:cNvPicPr preferRelativeResize="0"/>
              <p:nvPr/>
            </p:nvPicPr>
            <p:blipFill rotWithShape="1">
              <a:blip r:embed="rId3">
                <a:alphaModFix/>
              </a:blip>
              <a:srcRect b="0" l="0" r="0" t="0"/>
              <a:stretch/>
            </p:blipFill>
            <p:spPr>
              <a:xfrm>
                <a:off x="0" y="0"/>
                <a:ext cx="1006506871" cy="2147483647"/>
              </a:xfrm>
              <a:prstGeom prst="rect">
                <a:avLst/>
              </a:prstGeom>
              <a:noFill/>
              <a:ln>
                <a:noFill/>
              </a:ln>
            </p:spPr>
          </p:pic>
        </p:grpSp>
        <p:sp>
          <p:nvSpPr>
            <p:cNvPr id="304" name="Shape 304"/>
            <p:cNvSpPr txBox="1"/>
            <p:nvPr/>
          </p:nvSpPr>
          <p:spPr>
            <a:xfrm>
              <a:off x="995499424" y="969935135"/>
              <a:ext cx="1151984222"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1</a:t>
              </a:r>
            </a:p>
          </p:txBody>
        </p:sp>
      </p:grpSp>
      <p:pic>
        <p:nvPicPr>
          <p:cNvPr id="305" name="Shape 305"/>
          <p:cNvPicPr preferRelativeResize="0"/>
          <p:nvPr/>
        </p:nvPicPr>
        <p:blipFill rotWithShape="1">
          <a:blip r:embed="rId4">
            <a:alphaModFix/>
          </a:blip>
          <a:srcRect b="0" l="0" r="0" t="0"/>
          <a:stretch/>
        </p:blipFill>
        <p:spPr>
          <a:xfrm>
            <a:off x="7902575" y="1749425"/>
            <a:ext cx="1057275" cy="1427162"/>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0" name="Shape 310"/>
        <p:cNvGrpSpPr/>
        <p:nvPr/>
      </p:nvGrpSpPr>
      <p:grpSpPr>
        <a:xfrm>
          <a:off x="0" y="0"/>
          <a:ext cx="0" cy="0"/>
          <a:chOff x="0" y="0"/>
          <a:chExt cx="0" cy="0"/>
        </a:xfrm>
      </p:grpSpPr>
      <p:sp>
        <p:nvSpPr>
          <p:cNvPr id="311" name="Shape 311"/>
          <p:cNvSpPr txBox="1"/>
          <p:nvPr/>
        </p:nvSpPr>
        <p:spPr>
          <a:xfrm>
            <a:off x="590550" y="1995486"/>
            <a:ext cx="7962899" cy="4552950"/>
          </a:xfrm>
          <a:prstGeom prst="rect">
            <a:avLst/>
          </a:prstGeom>
          <a:noFill/>
          <a:ln>
            <a:noFill/>
          </a:ln>
        </p:spPr>
        <p:txBody>
          <a:bodyPr anchorCtr="0" anchor="t" bIns="45700" lIns="91425" rIns="91425" tIns="45700">
            <a:noAutofit/>
          </a:bodyPr>
          <a:lstStyle/>
          <a:p>
            <a:pPr indent="0" lvl="0" marL="0" marR="0" rtl="0" algn="l">
              <a:lnSpc>
                <a:spcPct val="16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Work by Multiple Authors</a:t>
            </a:r>
          </a:p>
          <a:p>
            <a:pPr indent="0" lvl="0" marL="0" marR="0" rtl="0" algn="l">
              <a:lnSpc>
                <a:spcPct val="16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Examples:</a:t>
            </a:r>
          </a:p>
          <a:p>
            <a:pPr indent="0" lvl="0" marL="0" marR="0" rtl="0" algn="l">
              <a:lnSpc>
                <a:spcPct val="160000"/>
              </a:lnSpc>
              <a:spcBef>
                <a:spcPts val="0"/>
              </a:spcBef>
              <a:spcAft>
                <a:spcPts val="0"/>
              </a:spcAft>
              <a:buClr>
                <a:schemeClr val="dk1"/>
              </a:buClr>
              <a:buFont typeface="Quattrocento"/>
              <a:buNone/>
            </a:pPr>
            <a:r>
              <a:t/>
            </a:r>
            <a:endParaRPr b="0" baseline="0" i="0" sz="8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Smith, Yang, and Moore argue that tougher gun control is not needed in the United States (76).</a:t>
            </a:r>
          </a:p>
          <a:p>
            <a:pPr indent="0" lvl="0" marL="0" marR="0" rtl="0" algn="l">
              <a:lnSpc>
                <a:spcPct val="100000"/>
              </a:lnSpc>
              <a:spcBef>
                <a:spcPts val="400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The authors state “Tighter gun control in the United States erodes Second Amendment rights” (Smith, Yang, and Moore 76).</a:t>
            </a:r>
          </a:p>
          <a:p>
            <a:pPr indent="0" lvl="0" marL="0" marR="0" rtl="0" algn="r">
              <a:lnSpc>
                <a:spcPct val="100000"/>
              </a:lnSpc>
              <a:spcBef>
                <a:spcPts val="4000"/>
              </a:spcBef>
              <a:spcAft>
                <a:spcPts val="400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Jones et al. counter Smith, Yang, and Moore's argument, noting that the current spike in American gun violence compels law makers to adjust gun laws (4).</a:t>
            </a:r>
          </a:p>
        </p:txBody>
      </p:sp>
      <p:grpSp>
        <p:nvGrpSpPr>
          <p:cNvPr id="312" name="Shape 312"/>
          <p:cNvGrpSpPr/>
          <p:nvPr/>
        </p:nvGrpSpPr>
        <p:grpSpPr>
          <a:xfrm>
            <a:off x="1128712" y="0"/>
            <a:ext cx="7154861" cy="2022475"/>
            <a:chOff x="0" y="0"/>
            <a:chExt cx="2147483647" cy="2147483647"/>
          </a:xfrm>
        </p:grpSpPr>
        <p:grpSp>
          <p:nvGrpSpPr>
            <p:cNvPr id="313" name="Shape 313"/>
            <p:cNvGrpSpPr/>
            <p:nvPr/>
          </p:nvGrpSpPr>
          <p:grpSpPr>
            <a:xfrm>
              <a:off x="0" y="0"/>
              <a:ext cx="2033128990" cy="2147483647"/>
              <a:chOff x="0" y="0"/>
              <a:chExt cx="2147483647" cy="2147483647"/>
            </a:xfrm>
          </p:grpSpPr>
          <p:sp>
            <p:nvSpPr>
              <p:cNvPr id="314" name="Shape 314"/>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15" name="Shape 315"/>
              <p:cNvPicPr preferRelativeResize="0"/>
              <p:nvPr/>
            </p:nvPicPr>
            <p:blipFill rotWithShape="1">
              <a:blip r:embed="rId3">
                <a:alphaModFix/>
              </a:blip>
              <a:srcRect b="0" l="0" r="0" t="0"/>
              <a:stretch/>
            </p:blipFill>
            <p:spPr>
              <a:xfrm>
                <a:off x="0" y="0"/>
                <a:ext cx="1006334421" cy="2147483647"/>
              </a:xfrm>
              <a:prstGeom prst="rect">
                <a:avLst/>
              </a:prstGeom>
              <a:noFill/>
              <a:ln>
                <a:noFill/>
              </a:ln>
            </p:spPr>
          </p:pic>
        </p:grpSp>
        <p:sp>
          <p:nvSpPr>
            <p:cNvPr id="316" name="Shape 316"/>
            <p:cNvSpPr txBox="1"/>
            <p:nvPr/>
          </p:nvSpPr>
          <p:spPr>
            <a:xfrm>
              <a:off x="974135119" y="969935135"/>
              <a:ext cx="1173348527"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2</a:t>
              </a:r>
            </a:p>
          </p:txBody>
        </p:sp>
      </p:gr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nvSpPr>
        <p:spPr>
          <a:xfrm>
            <a:off x="1031875" y="2216150"/>
            <a:ext cx="7080250" cy="323214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This presentation will cover:</a:t>
            </a:r>
          </a:p>
          <a:p>
            <a:pPr indent="0" lvl="0" marL="0" marR="0" rtl="0" algn="l">
              <a:lnSpc>
                <a:spcPct val="100000"/>
              </a:lnSpc>
              <a:spcBef>
                <a:spcPts val="0"/>
              </a:spcBef>
              <a:spcAft>
                <a:spcPts val="0"/>
              </a:spcAft>
              <a:buClr>
                <a:schemeClr val="dk1"/>
              </a:buClr>
              <a:buFont typeface="Quattrocento"/>
              <a:buNone/>
            </a:pPr>
            <a:r>
              <a:t/>
            </a:r>
            <a:endParaRPr b="1" baseline="0" i="0" sz="1200" u="none" cap="none" strike="noStrike">
              <a:solidFill>
                <a:schemeClr val="dk1"/>
              </a:solidFill>
              <a:latin typeface="Belleza"/>
              <a:ea typeface="Belleza"/>
              <a:cs typeface="Belleza"/>
              <a:sym typeface="Belleza"/>
            </a:endParaRP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The 2009 updates to MLA Style (7</a:t>
            </a:r>
            <a:r>
              <a:rPr b="0" baseline="30000" i="0" lang="en-US" sz="2400" u="none" cap="none" strike="noStrike">
                <a:solidFill>
                  <a:schemeClr val="dk1"/>
                </a:solidFill>
                <a:latin typeface="Belleza"/>
                <a:ea typeface="Belleza"/>
                <a:cs typeface="Belleza"/>
                <a:sym typeface="Belleza"/>
              </a:rPr>
              <a:t>th</a:t>
            </a:r>
            <a:r>
              <a:rPr b="0" baseline="0" i="0" lang="en-US" sz="2400" u="none" cap="none" strike="noStrike">
                <a:solidFill>
                  <a:schemeClr val="dk1"/>
                </a:solidFill>
                <a:latin typeface="Belleza"/>
                <a:ea typeface="Belleza"/>
                <a:cs typeface="Belleza"/>
                <a:sym typeface="Belleza"/>
              </a:rPr>
              <a:t> edition)</a:t>
            </a: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General MLA guidelines</a:t>
            </a: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First page format</a:t>
            </a: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Section headings</a:t>
            </a: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In-text citations</a:t>
            </a: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Formatting quotations</a:t>
            </a:r>
          </a:p>
          <a:p>
            <a:pPr indent="-236537" lvl="1" marL="693737"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The Works Cited page</a:t>
            </a:r>
          </a:p>
        </p:txBody>
      </p:sp>
      <p:grpSp>
        <p:nvGrpSpPr>
          <p:cNvPr id="95" name="Shape 95"/>
          <p:cNvGrpSpPr/>
          <p:nvPr/>
        </p:nvGrpSpPr>
        <p:grpSpPr>
          <a:xfrm>
            <a:off x="1128712" y="0"/>
            <a:ext cx="6773862" cy="2022475"/>
            <a:chOff x="0" y="0"/>
            <a:chExt cx="2147483646" cy="2147483647"/>
          </a:xfrm>
        </p:grpSpPr>
        <p:grpSp>
          <p:nvGrpSpPr>
            <p:cNvPr id="96" name="Shape 96"/>
            <p:cNvGrpSpPr/>
            <p:nvPr/>
          </p:nvGrpSpPr>
          <p:grpSpPr>
            <a:xfrm>
              <a:off x="0" y="0"/>
              <a:ext cx="2147483646" cy="2147483647"/>
              <a:chOff x="0" y="0"/>
              <a:chExt cx="2147483646" cy="2147483647"/>
            </a:xfrm>
          </p:grpSpPr>
          <p:sp>
            <p:nvSpPr>
              <p:cNvPr id="97" name="Shape 97"/>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98" name="Shape 98"/>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99" name="Shape 99"/>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Overview</a:t>
              </a:r>
            </a:p>
          </p:txBody>
        </p:sp>
      </p:gr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1" name="Shape 321"/>
        <p:cNvGrpSpPr/>
        <p:nvPr/>
      </p:nvGrpSpPr>
      <p:grpSpPr>
        <a:xfrm>
          <a:off x="0" y="0"/>
          <a:ext cx="0" cy="0"/>
          <a:chOff x="0" y="0"/>
          <a:chExt cx="0" cy="0"/>
        </a:xfrm>
      </p:grpSpPr>
      <p:sp>
        <p:nvSpPr>
          <p:cNvPr id="322" name="Shape 322"/>
          <p:cNvSpPr txBox="1"/>
          <p:nvPr/>
        </p:nvSpPr>
        <p:spPr>
          <a:xfrm>
            <a:off x="481012" y="2147886"/>
            <a:ext cx="8181974" cy="4052886"/>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Multiple Works by the Same Author</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Examples:</a:t>
            </a:r>
          </a:p>
          <a:p>
            <a:pPr indent="0" lvl="0" marL="0" marR="0" rtl="0" algn="l">
              <a:lnSpc>
                <a:spcPct val="150000"/>
              </a:lnSpc>
              <a:spcBef>
                <a:spcPts val="0"/>
              </a:spcBef>
              <a:spcAft>
                <a:spcPts val="0"/>
              </a:spcAft>
              <a:buClr>
                <a:schemeClr val="dk1"/>
              </a:buClr>
              <a:buFont typeface="Quattrocento"/>
              <a:buNone/>
            </a:pPr>
            <a:r>
              <a:t/>
            </a:r>
            <a:endParaRPr b="0" baseline="0" i="1" sz="12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Lightenor has argued that computers are not useful tools for small children (“Too Soon” 38), though he has acknowledged elsewhere that early exposure to computer games does lead to better small motor skill development in a child's second and third year (“Hand-Eye Development” 17).</a:t>
            </a:r>
          </a:p>
          <a:p>
            <a:pPr indent="0" lvl="0" marL="0" marR="0" rtl="0" algn="l">
              <a:lnSpc>
                <a:spcPct val="100000"/>
              </a:lnSpc>
              <a:spcBef>
                <a:spcPts val="4000"/>
              </a:spcBef>
              <a:spcAft>
                <a:spcPts val="400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Visual studies, because it is such a new discipline, may be “too easy” (Elkins, “Visual Studies” 63).</a:t>
            </a:r>
          </a:p>
        </p:txBody>
      </p:sp>
      <p:grpSp>
        <p:nvGrpSpPr>
          <p:cNvPr id="323" name="Shape 323"/>
          <p:cNvGrpSpPr/>
          <p:nvPr/>
        </p:nvGrpSpPr>
        <p:grpSpPr>
          <a:xfrm>
            <a:off x="1128712" y="0"/>
            <a:ext cx="7154861" cy="2022475"/>
            <a:chOff x="0" y="0"/>
            <a:chExt cx="2147483647" cy="2147483647"/>
          </a:xfrm>
        </p:grpSpPr>
        <p:grpSp>
          <p:nvGrpSpPr>
            <p:cNvPr id="324" name="Shape 324"/>
            <p:cNvGrpSpPr/>
            <p:nvPr/>
          </p:nvGrpSpPr>
          <p:grpSpPr>
            <a:xfrm>
              <a:off x="0" y="0"/>
              <a:ext cx="2033128990" cy="2147483647"/>
              <a:chOff x="0" y="0"/>
              <a:chExt cx="2147483647" cy="2147483647"/>
            </a:xfrm>
          </p:grpSpPr>
          <p:sp>
            <p:nvSpPr>
              <p:cNvPr id="325" name="Shape 325"/>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26" name="Shape 326"/>
              <p:cNvPicPr preferRelativeResize="0"/>
              <p:nvPr/>
            </p:nvPicPr>
            <p:blipFill rotWithShape="1">
              <a:blip r:embed="rId3">
                <a:alphaModFix/>
              </a:blip>
              <a:srcRect b="0" l="0" r="0" t="0"/>
              <a:stretch/>
            </p:blipFill>
            <p:spPr>
              <a:xfrm>
                <a:off x="0" y="0"/>
                <a:ext cx="1006334421" cy="2147483647"/>
              </a:xfrm>
              <a:prstGeom prst="rect">
                <a:avLst/>
              </a:prstGeom>
              <a:noFill/>
              <a:ln>
                <a:noFill/>
              </a:ln>
            </p:spPr>
          </p:pic>
        </p:grpSp>
        <p:sp>
          <p:nvSpPr>
            <p:cNvPr id="327" name="Shape 327"/>
            <p:cNvSpPr txBox="1"/>
            <p:nvPr/>
          </p:nvSpPr>
          <p:spPr>
            <a:xfrm>
              <a:off x="974135119" y="969935135"/>
              <a:ext cx="1173348527"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3</a:t>
              </a:r>
            </a:p>
          </p:txBody>
        </p:sp>
      </p:gr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2" name="Shape 332"/>
        <p:cNvGrpSpPr/>
        <p:nvPr/>
      </p:nvGrpSpPr>
      <p:grpSpPr>
        <a:xfrm>
          <a:off x="0" y="0"/>
          <a:ext cx="0" cy="0"/>
          <a:chOff x="0" y="0"/>
          <a:chExt cx="0" cy="0"/>
        </a:xfrm>
      </p:grpSpPr>
      <p:sp>
        <p:nvSpPr>
          <p:cNvPr id="333" name="Shape 333"/>
          <p:cNvSpPr txBox="1"/>
          <p:nvPr/>
        </p:nvSpPr>
        <p:spPr>
          <a:xfrm>
            <a:off x="473075" y="2216150"/>
            <a:ext cx="8197849" cy="3878262"/>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Citing Multivolume Works</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r">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 as Quintilian wrote in </a:t>
            </a:r>
            <a:r>
              <a:rPr b="0" baseline="0" i="1" lang="en-US" sz="2000" u="none" cap="none" strike="noStrike">
                <a:solidFill>
                  <a:srgbClr val="0070C0"/>
                </a:solidFill>
                <a:latin typeface="Belleza"/>
                <a:ea typeface="Belleza"/>
                <a:cs typeface="Belleza"/>
                <a:sym typeface="Belleza"/>
              </a:rPr>
              <a:t>Institutio Oratoria</a:t>
            </a:r>
            <a:r>
              <a:rPr b="0" baseline="0" i="0" lang="en-US" sz="2000" u="none" cap="none" strike="noStrike">
                <a:solidFill>
                  <a:srgbClr val="0070C0"/>
                </a:solidFill>
                <a:latin typeface="Belleza"/>
                <a:ea typeface="Belleza"/>
                <a:cs typeface="Belleza"/>
                <a:sym typeface="Belleza"/>
              </a:rPr>
              <a:t> (1: 14-17).</a:t>
            </a:r>
          </a:p>
          <a:p>
            <a:pPr indent="0" lvl="0" marL="0" marR="0" rtl="0" algn="l">
              <a:lnSpc>
                <a:spcPct val="150000"/>
              </a:lnSpc>
              <a:spcBef>
                <a:spcPts val="0"/>
              </a:spcBef>
              <a:spcAft>
                <a:spcPts val="0"/>
              </a:spcAft>
              <a:buClr>
                <a:schemeClr val="dk1"/>
              </a:buClr>
              <a:buFont typeface="Quattrocento"/>
              <a:buNone/>
            </a:pPr>
            <a:r>
              <a:t/>
            </a:r>
            <a:endParaRPr b="0" baseline="0" i="0" sz="1200" u="none" cap="none" strike="noStrike">
              <a:solidFill>
                <a:schemeClr val="dk1"/>
              </a:solidFill>
              <a:latin typeface="Belleza"/>
              <a:ea typeface="Belleza"/>
              <a:cs typeface="Belleza"/>
              <a:sym typeface="Belleza"/>
            </a:endParaRPr>
          </a:p>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Citing the Bible</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l">
              <a:lnSpc>
                <a:spcPct val="150000"/>
              </a:lnSpc>
              <a:spcBef>
                <a:spcPts val="0"/>
              </a:spcBef>
              <a:spcAft>
                <a:spcPts val="0"/>
              </a:spcAft>
              <a:buClr>
                <a:schemeClr val="dk1"/>
              </a:buClr>
              <a:buFont typeface="Quattrocento"/>
              <a:buNone/>
            </a:pPr>
            <a:r>
              <a:t/>
            </a:r>
            <a:endParaRPr b="0" baseline="0" i="1" sz="4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Ezekiel saw “what seemed to be four living creatures,” each with the faces of a man, a lion, an ox, and an eagle (</a:t>
            </a:r>
            <a:r>
              <a:rPr b="0" baseline="0" i="1" lang="en-US" sz="2000" u="none" cap="none" strike="noStrike">
                <a:solidFill>
                  <a:srgbClr val="0070C0"/>
                </a:solidFill>
                <a:latin typeface="Belleza"/>
                <a:ea typeface="Belleza"/>
                <a:cs typeface="Belleza"/>
                <a:sym typeface="Belleza"/>
              </a:rPr>
              <a:t>New Jerusalem Bible</a:t>
            </a:r>
            <a:r>
              <a:rPr b="0" baseline="0" i="0" lang="en-US" sz="2000" u="none" cap="none" strike="noStrike">
                <a:solidFill>
                  <a:srgbClr val="0070C0"/>
                </a:solidFill>
                <a:latin typeface="Belleza"/>
                <a:ea typeface="Belleza"/>
                <a:cs typeface="Belleza"/>
                <a:sym typeface="Belleza"/>
              </a:rPr>
              <a:t>, Ezek. 1:5-10).</a:t>
            </a:r>
          </a:p>
        </p:txBody>
      </p:sp>
      <p:grpSp>
        <p:nvGrpSpPr>
          <p:cNvPr id="334" name="Shape 334"/>
          <p:cNvGrpSpPr/>
          <p:nvPr/>
        </p:nvGrpSpPr>
        <p:grpSpPr>
          <a:xfrm>
            <a:off x="1128712" y="0"/>
            <a:ext cx="7154861" cy="2022475"/>
            <a:chOff x="0" y="0"/>
            <a:chExt cx="2147483647" cy="2147483647"/>
          </a:xfrm>
        </p:grpSpPr>
        <p:grpSp>
          <p:nvGrpSpPr>
            <p:cNvPr id="335" name="Shape 335"/>
            <p:cNvGrpSpPr/>
            <p:nvPr/>
          </p:nvGrpSpPr>
          <p:grpSpPr>
            <a:xfrm>
              <a:off x="0" y="0"/>
              <a:ext cx="2033128990" cy="2147483647"/>
              <a:chOff x="0" y="0"/>
              <a:chExt cx="2147483647" cy="2147483647"/>
            </a:xfrm>
          </p:grpSpPr>
          <p:sp>
            <p:nvSpPr>
              <p:cNvPr id="336" name="Shape 336"/>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37" name="Shape 337"/>
              <p:cNvPicPr preferRelativeResize="0"/>
              <p:nvPr/>
            </p:nvPicPr>
            <p:blipFill rotWithShape="1">
              <a:blip r:embed="rId3">
                <a:alphaModFix/>
              </a:blip>
              <a:srcRect b="0" l="0" r="0" t="0"/>
              <a:stretch/>
            </p:blipFill>
            <p:spPr>
              <a:xfrm>
                <a:off x="0" y="0"/>
                <a:ext cx="1006334421" cy="2147483647"/>
              </a:xfrm>
              <a:prstGeom prst="rect">
                <a:avLst/>
              </a:prstGeom>
              <a:noFill/>
              <a:ln>
                <a:noFill/>
              </a:ln>
            </p:spPr>
          </p:pic>
        </p:grpSp>
        <p:sp>
          <p:nvSpPr>
            <p:cNvPr id="338" name="Shape 338"/>
            <p:cNvSpPr txBox="1"/>
            <p:nvPr/>
          </p:nvSpPr>
          <p:spPr>
            <a:xfrm>
              <a:off x="974135119" y="969935135"/>
              <a:ext cx="1173348527"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4</a:t>
              </a:r>
            </a:p>
          </p:txBody>
        </p:sp>
      </p:grpSp>
      <p:pic>
        <p:nvPicPr>
          <p:cNvPr id="339" name="Shape 339"/>
          <p:cNvPicPr preferRelativeResize="0"/>
          <p:nvPr/>
        </p:nvPicPr>
        <p:blipFill rotWithShape="1">
          <a:blip r:embed="rId4">
            <a:alphaModFix/>
          </a:blip>
          <a:srcRect b="10371" l="0" r="0" t="8789"/>
          <a:stretch/>
        </p:blipFill>
        <p:spPr>
          <a:xfrm>
            <a:off x="4532312" y="1917700"/>
            <a:ext cx="1090612" cy="1325562"/>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4" name="Shape 344"/>
        <p:cNvGrpSpPr/>
        <p:nvPr/>
      </p:nvGrpSpPr>
      <p:grpSpPr>
        <a:xfrm>
          <a:off x="0" y="0"/>
          <a:ext cx="0" cy="0"/>
          <a:chOff x="0" y="0"/>
          <a:chExt cx="0" cy="0"/>
        </a:xfrm>
      </p:grpSpPr>
      <p:sp>
        <p:nvSpPr>
          <p:cNvPr id="345" name="Shape 345"/>
          <p:cNvSpPr txBox="1"/>
          <p:nvPr/>
        </p:nvSpPr>
        <p:spPr>
          <a:xfrm>
            <a:off x="547687" y="2157411"/>
            <a:ext cx="8048624" cy="3724275"/>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Citing Indirect Sources</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l">
              <a:lnSpc>
                <a:spcPct val="100000"/>
              </a:lnSpc>
              <a:spcBef>
                <a:spcPts val="0"/>
              </a:spcBef>
              <a:spcAft>
                <a:spcPts val="0"/>
              </a:spcAft>
              <a:buClr>
                <a:schemeClr val="dk1"/>
              </a:buClr>
              <a:buFont typeface="Quattrocento"/>
              <a:buNone/>
            </a:pPr>
            <a:r>
              <a:t/>
            </a:r>
            <a:endParaRPr b="0" baseline="0" i="0" sz="400" u="none" cap="none" strike="noStrike">
              <a:solidFill>
                <a:schemeClr val="accent2"/>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Ravitch argues that high schools are pressured to act as “social service centers, and they don't do that well” (qtd. in Weisman 259).</a:t>
            </a:r>
          </a:p>
          <a:p>
            <a:pPr indent="0" lvl="0" marL="0" marR="0" rtl="0" algn="l">
              <a:lnSpc>
                <a:spcPct val="150000"/>
              </a:lnSpc>
              <a:spcBef>
                <a:spcPts val="0"/>
              </a:spcBef>
              <a:spcAft>
                <a:spcPts val="0"/>
              </a:spcAft>
              <a:buClr>
                <a:schemeClr val="dk1"/>
              </a:buClr>
              <a:buFont typeface="Quattrocento"/>
              <a:buNone/>
            </a:pPr>
            <a:r>
              <a:t/>
            </a:r>
            <a:endParaRPr b="0" baseline="0" i="0" sz="2000" u="none" cap="none" strike="noStrike">
              <a:solidFill>
                <a:schemeClr val="dk1"/>
              </a:solidFill>
              <a:latin typeface="Belleza"/>
              <a:ea typeface="Belleza"/>
              <a:cs typeface="Belleza"/>
              <a:sym typeface="Belleza"/>
            </a:endParaRPr>
          </a:p>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Multiple Citations</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r">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 as has been discussed elsewhere (Burke 3; Dewey 21).</a:t>
            </a:r>
          </a:p>
        </p:txBody>
      </p:sp>
      <p:grpSp>
        <p:nvGrpSpPr>
          <p:cNvPr id="346" name="Shape 346"/>
          <p:cNvGrpSpPr/>
          <p:nvPr/>
        </p:nvGrpSpPr>
        <p:grpSpPr>
          <a:xfrm>
            <a:off x="1128712" y="0"/>
            <a:ext cx="7154861" cy="2022475"/>
            <a:chOff x="0" y="0"/>
            <a:chExt cx="2147483647" cy="2147483647"/>
          </a:xfrm>
        </p:grpSpPr>
        <p:grpSp>
          <p:nvGrpSpPr>
            <p:cNvPr id="347" name="Shape 347"/>
            <p:cNvGrpSpPr/>
            <p:nvPr/>
          </p:nvGrpSpPr>
          <p:grpSpPr>
            <a:xfrm>
              <a:off x="0" y="0"/>
              <a:ext cx="2033128990" cy="2147483647"/>
              <a:chOff x="0" y="0"/>
              <a:chExt cx="2147483647" cy="2147483647"/>
            </a:xfrm>
          </p:grpSpPr>
          <p:sp>
            <p:nvSpPr>
              <p:cNvPr id="348" name="Shape 348"/>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49" name="Shape 349"/>
              <p:cNvPicPr preferRelativeResize="0"/>
              <p:nvPr/>
            </p:nvPicPr>
            <p:blipFill rotWithShape="1">
              <a:blip r:embed="rId3">
                <a:alphaModFix/>
              </a:blip>
              <a:srcRect b="0" l="0" r="0" t="0"/>
              <a:stretch/>
            </p:blipFill>
            <p:spPr>
              <a:xfrm>
                <a:off x="0" y="0"/>
                <a:ext cx="1006334421" cy="2147483647"/>
              </a:xfrm>
              <a:prstGeom prst="rect">
                <a:avLst/>
              </a:prstGeom>
              <a:noFill/>
              <a:ln>
                <a:noFill/>
              </a:ln>
            </p:spPr>
          </p:pic>
        </p:grpSp>
        <p:sp>
          <p:nvSpPr>
            <p:cNvPr id="350" name="Shape 350"/>
            <p:cNvSpPr txBox="1"/>
            <p:nvPr/>
          </p:nvSpPr>
          <p:spPr>
            <a:xfrm>
              <a:off x="974135119" y="969935135"/>
              <a:ext cx="1173348527"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5</a:t>
              </a:r>
            </a:p>
          </p:txBody>
        </p:sp>
      </p:gr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5" name="Shape 355"/>
        <p:cNvGrpSpPr/>
        <p:nvPr/>
      </p:nvGrpSpPr>
      <p:grpSpPr>
        <a:xfrm>
          <a:off x="0" y="0"/>
          <a:ext cx="0" cy="0"/>
          <a:chOff x="0" y="0"/>
          <a:chExt cx="0" cy="0"/>
        </a:xfrm>
      </p:grpSpPr>
      <p:sp>
        <p:nvSpPr>
          <p:cNvPr id="356" name="Shape 356"/>
          <p:cNvSpPr txBox="1"/>
          <p:nvPr/>
        </p:nvSpPr>
        <p:spPr>
          <a:xfrm>
            <a:off x="552450" y="2122486"/>
            <a:ext cx="8039099" cy="3908424"/>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Miscellaneous Non-Print Sources</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l">
              <a:lnSpc>
                <a:spcPct val="150000"/>
              </a:lnSpc>
              <a:spcBef>
                <a:spcPts val="0"/>
              </a:spcBef>
              <a:spcAft>
                <a:spcPts val="0"/>
              </a:spcAft>
              <a:buClr>
                <a:schemeClr val="dk1"/>
              </a:buClr>
              <a:buFont typeface="Quattrocento"/>
              <a:buNone/>
            </a:pPr>
            <a:r>
              <a:t/>
            </a:r>
            <a:endParaRPr b="0" baseline="0" i="1" sz="4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Werner Herzog's </a:t>
            </a:r>
            <a:r>
              <a:rPr b="0" baseline="0" i="1" lang="en-US" sz="2000" u="none" cap="none" strike="noStrike">
                <a:solidFill>
                  <a:srgbClr val="0070C0"/>
                </a:solidFill>
                <a:latin typeface="Belleza"/>
                <a:ea typeface="Belleza"/>
                <a:cs typeface="Belleza"/>
                <a:sym typeface="Belleza"/>
              </a:rPr>
              <a:t>Fitzcarraldo</a:t>
            </a:r>
            <a:r>
              <a:rPr b="0" baseline="0" i="0" lang="en-US" sz="2000" u="none" cap="none" strike="noStrike">
                <a:solidFill>
                  <a:srgbClr val="0070C0"/>
                </a:solidFill>
                <a:latin typeface="Belleza"/>
                <a:ea typeface="Belleza"/>
                <a:cs typeface="Belleza"/>
                <a:sym typeface="Belleza"/>
              </a:rPr>
              <a:t> stars Herzog's long-time film partner, Klaus Kinski. During the shooting of </a:t>
            </a:r>
            <a:r>
              <a:rPr b="0" baseline="0" i="1" lang="en-US" sz="2000" u="none" cap="none" strike="noStrike">
                <a:solidFill>
                  <a:srgbClr val="0070C0"/>
                </a:solidFill>
                <a:latin typeface="Belleza"/>
                <a:ea typeface="Belleza"/>
                <a:cs typeface="Belleza"/>
                <a:sym typeface="Belleza"/>
              </a:rPr>
              <a:t>Fitzcarraldo</a:t>
            </a:r>
            <a:r>
              <a:rPr b="0" baseline="0" i="0" lang="en-US" sz="2000" u="none" cap="none" strike="noStrike">
                <a:solidFill>
                  <a:srgbClr val="0070C0"/>
                </a:solidFill>
                <a:latin typeface="Belleza"/>
                <a:ea typeface="Belleza"/>
                <a:cs typeface="Belleza"/>
                <a:sym typeface="Belleza"/>
              </a:rPr>
              <a:t> Herzog and Kinski were often at odds, but their explosive relationship fostered a memorable and influential film.</a:t>
            </a:r>
          </a:p>
          <a:p>
            <a:pPr indent="0" lvl="0" marL="0" marR="0" rtl="0" algn="r">
              <a:lnSpc>
                <a:spcPct val="100000"/>
              </a:lnSpc>
              <a:spcBef>
                <a:spcPts val="0"/>
              </a:spcBef>
              <a:spcAft>
                <a:spcPts val="0"/>
              </a:spcAft>
              <a:buClr>
                <a:schemeClr val="dk1"/>
              </a:buClr>
              <a:buFont typeface="Quattrocento"/>
              <a:buNone/>
            </a:pPr>
            <a:r>
              <a:t/>
            </a:r>
            <a:endParaRPr b="0" baseline="0" i="0" sz="2000" u="none" cap="none" strike="noStrike">
              <a:solidFill>
                <a:srgbClr val="0070C0"/>
              </a:solidFill>
              <a:latin typeface="Belleza"/>
              <a:ea typeface="Belleza"/>
              <a:cs typeface="Belleza"/>
              <a:sym typeface="Belleza"/>
            </a:endParaRP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Corresponding Works Cited Entry:</a:t>
            </a:r>
          </a:p>
          <a:p>
            <a:pPr indent="0" lvl="0" marL="0" marR="0" rtl="0" algn="l">
              <a:lnSpc>
                <a:spcPct val="150000"/>
              </a:lnSpc>
              <a:spcBef>
                <a:spcPts val="0"/>
              </a:spcBef>
              <a:spcAft>
                <a:spcPts val="0"/>
              </a:spcAft>
              <a:buClr>
                <a:schemeClr val="dk1"/>
              </a:buClr>
              <a:buFont typeface="Quattrocento"/>
              <a:buNone/>
            </a:pPr>
            <a:r>
              <a:t/>
            </a:r>
            <a:endParaRPr b="0" baseline="0" i="1" sz="4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Herzog, Werner, dir. </a:t>
            </a:r>
            <a:r>
              <a:rPr b="0" baseline="0" i="1" lang="en-US" sz="2000" u="none" cap="none" strike="noStrike">
                <a:solidFill>
                  <a:srgbClr val="0070C0"/>
                </a:solidFill>
                <a:latin typeface="Belleza"/>
                <a:ea typeface="Belleza"/>
                <a:cs typeface="Belleza"/>
                <a:sym typeface="Belleza"/>
              </a:rPr>
              <a:t>Fitzcarraldo</a:t>
            </a:r>
            <a:r>
              <a:rPr b="0" baseline="0" i="0" lang="en-US" sz="2000" u="none" cap="none" strike="noStrike">
                <a:solidFill>
                  <a:srgbClr val="0070C0"/>
                </a:solidFill>
                <a:latin typeface="Belleza"/>
                <a:ea typeface="Belleza"/>
                <a:cs typeface="Belleza"/>
                <a:sym typeface="Belleza"/>
              </a:rPr>
              <a:t>. Perf. Klaus Kinski. Filmverlag der 	Autoren, 1982. Film.</a:t>
            </a:r>
          </a:p>
        </p:txBody>
      </p:sp>
      <p:grpSp>
        <p:nvGrpSpPr>
          <p:cNvPr id="357" name="Shape 357"/>
          <p:cNvGrpSpPr/>
          <p:nvPr/>
        </p:nvGrpSpPr>
        <p:grpSpPr>
          <a:xfrm>
            <a:off x="1128712" y="0"/>
            <a:ext cx="7154861" cy="2022475"/>
            <a:chOff x="0" y="0"/>
            <a:chExt cx="2147483647" cy="2147483647"/>
          </a:xfrm>
        </p:grpSpPr>
        <p:grpSp>
          <p:nvGrpSpPr>
            <p:cNvPr id="358" name="Shape 358"/>
            <p:cNvGrpSpPr/>
            <p:nvPr/>
          </p:nvGrpSpPr>
          <p:grpSpPr>
            <a:xfrm>
              <a:off x="0" y="0"/>
              <a:ext cx="2033128990" cy="2147483647"/>
              <a:chOff x="0" y="0"/>
              <a:chExt cx="2147483647" cy="2147483647"/>
            </a:xfrm>
          </p:grpSpPr>
          <p:sp>
            <p:nvSpPr>
              <p:cNvPr id="359" name="Shape 359"/>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60" name="Shape 360"/>
              <p:cNvPicPr preferRelativeResize="0"/>
              <p:nvPr/>
            </p:nvPicPr>
            <p:blipFill rotWithShape="1">
              <a:blip r:embed="rId3">
                <a:alphaModFix/>
              </a:blip>
              <a:srcRect b="0" l="0" r="0" t="0"/>
              <a:stretch/>
            </p:blipFill>
            <p:spPr>
              <a:xfrm>
                <a:off x="0" y="0"/>
                <a:ext cx="1006334421" cy="2147483647"/>
              </a:xfrm>
              <a:prstGeom prst="rect">
                <a:avLst/>
              </a:prstGeom>
              <a:noFill/>
              <a:ln>
                <a:noFill/>
              </a:ln>
            </p:spPr>
          </p:pic>
        </p:grpSp>
        <p:sp>
          <p:nvSpPr>
            <p:cNvPr id="361" name="Shape 361"/>
            <p:cNvSpPr txBox="1"/>
            <p:nvPr/>
          </p:nvSpPr>
          <p:spPr>
            <a:xfrm>
              <a:off x="974135119" y="969935135"/>
              <a:ext cx="1173348527"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6</a:t>
              </a:r>
            </a:p>
          </p:txBody>
        </p:sp>
      </p:gr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6" name="Shape 366"/>
        <p:cNvGrpSpPr/>
        <p:nvPr/>
      </p:nvGrpSpPr>
      <p:grpSpPr>
        <a:xfrm>
          <a:off x="0" y="0"/>
          <a:ext cx="0" cy="0"/>
          <a:chOff x="0" y="0"/>
          <a:chExt cx="0" cy="0"/>
        </a:xfrm>
      </p:grpSpPr>
      <p:sp>
        <p:nvSpPr>
          <p:cNvPr id="367" name="Shape 367"/>
          <p:cNvSpPr txBox="1"/>
          <p:nvPr/>
        </p:nvSpPr>
        <p:spPr>
          <a:xfrm>
            <a:off x="595312" y="2084386"/>
            <a:ext cx="7953374" cy="3956050"/>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Sources from the Internet</a:t>
            </a: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In-text Example:</a:t>
            </a:r>
          </a:p>
          <a:p>
            <a:pPr indent="0" lvl="0" marL="0" marR="0" rtl="0" algn="r">
              <a:lnSpc>
                <a:spcPct val="100000"/>
              </a:lnSpc>
              <a:spcBef>
                <a:spcPts val="0"/>
              </a:spcBef>
              <a:spcAft>
                <a:spcPts val="0"/>
              </a:spcAft>
              <a:buClr>
                <a:schemeClr val="dk1"/>
              </a:buClr>
              <a:buFont typeface="Quattrocento"/>
              <a:buNone/>
            </a:pPr>
            <a:r>
              <a:t/>
            </a:r>
            <a:endParaRPr b="0" baseline="0" i="0" sz="400" u="none" cap="none" strike="noStrike">
              <a:solidFill>
                <a:srgbClr val="0070C0"/>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One online film critic has argued that </a:t>
            </a:r>
            <a:r>
              <a:rPr b="0" baseline="0" i="1" lang="en-US" sz="2000" u="none" cap="none" strike="noStrike">
                <a:solidFill>
                  <a:srgbClr val="0070C0"/>
                </a:solidFill>
                <a:latin typeface="Belleza"/>
                <a:ea typeface="Belleza"/>
                <a:cs typeface="Belleza"/>
                <a:sym typeface="Belleza"/>
              </a:rPr>
              <a:t>Fitzcarraldo</a:t>
            </a:r>
            <a:r>
              <a:rPr b="0" baseline="0" i="0" lang="en-US" sz="2000" u="none" cap="none" strike="noStrike">
                <a:solidFill>
                  <a:srgbClr val="0070C0"/>
                </a:solidFill>
                <a:latin typeface="Belleza"/>
                <a:ea typeface="Belleza"/>
                <a:cs typeface="Belleza"/>
                <a:sym typeface="Belleza"/>
              </a:rPr>
              <a:t> is “…a beautiful and terrifying critique of obsession and colonialism” (Garcia, “Herzog: a Life”).</a:t>
            </a:r>
          </a:p>
          <a:p>
            <a:pPr indent="0" lvl="0" marL="0" marR="0" rtl="0" algn="l">
              <a:lnSpc>
                <a:spcPct val="150000"/>
              </a:lnSpc>
              <a:spcBef>
                <a:spcPts val="0"/>
              </a:spcBef>
              <a:spcAft>
                <a:spcPts val="0"/>
              </a:spcAft>
              <a:buClr>
                <a:schemeClr val="dk1"/>
              </a:buClr>
              <a:buFont typeface="Quattrocento"/>
              <a:buNone/>
            </a:pPr>
            <a:r>
              <a:t/>
            </a:r>
            <a:endParaRPr b="0" baseline="0" i="1" sz="1800" u="none" cap="none" strike="noStrike">
              <a:solidFill>
                <a:schemeClr val="dk1"/>
              </a:solidFill>
              <a:latin typeface="Belleza"/>
              <a:ea typeface="Belleza"/>
              <a:cs typeface="Belleza"/>
              <a:sym typeface="Belleza"/>
            </a:endParaRPr>
          </a:p>
          <a:p>
            <a:pPr indent="0" lvl="0" marL="0" marR="0" rtl="0" algn="l">
              <a:lnSpc>
                <a:spcPct val="15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Corresponding Works Cited Entry:</a:t>
            </a:r>
          </a:p>
          <a:p>
            <a:pPr indent="0" lvl="0" marL="0" marR="0" rtl="0" algn="l">
              <a:lnSpc>
                <a:spcPct val="100000"/>
              </a:lnSpc>
              <a:spcBef>
                <a:spcPts val="0"/>
              </a:spcBef>
              <a:spcAft>
                <a:spcPts val="0"/>
              </a:spcAft>
              <a:buClr>
                <a:schemeClr val="dk1"/>
              </a:buClr>
              <a:buFont typeface="Quattrocento"/>
              <a:buNone/>
            </a:pPr>
            <a:r>
              <a:t/>
            </a:r>
            <a:endParaRPr b="0" baseline="0" i="0" sz="400" u="none" cap="none" strike="noStrike">
              <a:solidFill>
                <a:srgbClr val="0070C0"/>
              </a:solidFill>
              <a:latin typeface="Belleza"/>
              <a:ea typeface="Belleza"/>
              <a:cs typeface="Belleza"/>
              <a:sym typeface="Belleza"/>
            </a:endParaRP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Garcia, Elizabeth. “Herzog: a Life.” </a:t>
            </a:r>
            <a:r>
              <a:rPr b="0" baseline="0" i="1" lang="en-US" sz="2000" u="none" cap="none" strike="noStrike">
                <a:solidFill>
                  <a:srgbClr val="0070C0"/>
                </a:solidFill>
                <a:latin typeface="Belleza"/>
                <a:ea typeface="Belleza"/>
                <a:cs typeface="Belleza"/>
                <a:sym typeface="Belleza"/>
              </a:rPr>
              <a:t>Online Film Critics Corner</a:t>
            </a:r>
            <a:r>
              <a:rPr b="0" baseline="0" i="0" lang="en-US" sz="2000" u="none" cap="none" strike="noStrike">
                <a:solidFill>
                  <a:srgbClr val="0070C0"/>
                </a:solidFill>
                <a:latin typeface="Belleza"/>
                <a:ea typeface="Belleza"/>
                <a:cs typeface="Belleza"/>
                <a:sym typeface="Belleza"/>
              </a:rPr>
              <a:t>. The 	Film School of New Hampshire, 2 May 2002. Web. 8 Jan. 	2009.</a:t>
            </a:r>
          </a:p>
        </p:txBody>
      </p:sp>
      <p:grpSp>
        <p:nvGrpSpPr>
          <p:cNvPr id="368" name="Shape 368"/>
          <p:cNvGrpSpPr/>
          <p:nvPr/>
        </p:nvGrpSpPr>
        <p:grpSpPr>
          <a:xfrm>
            <a:off x="1128712" y="0"/>
            <a:ext cx="7154861" cy="2022475"/>
            <a:chOff x="0" y="0"/>
            <a:chExt cx="2147483647" cy="2147483647"/>
          </a:xfrm>
        </p:grpSpPr>
        <p:grpSp>
          <p:nvGrpSpPr>
            <p:cNvPr id="369" name="Shape 369"/>
            <p:cNvGrpSpPr/>
            <p:nvPr/>
          </p:nvGrpSpPr>
          <p:grpSpPr>
            <a:xfrm>
              <a:off x="0" y="0"/>
              <a:ext cx="2033128990" cy="2147483647"/>
              <a:chOff x="0" y="0"/>
              <a:chExt cx="2147483647" cy="2147483647"/>
            </a:xfrm>
          </p:grpSpPr>
          <p:sp>
            <p:nvSpPr>
              <p:cNvPr id="370" name="Shape 370"/>
              <p:cNvSpPr txBox="1"/>
              <p:nvPr/>
            </p:nvSpPr>
            <p:spPr>
              <a:xfrm>
                <a:off x="0" y="756845686"/>
                <a:ext cx="2147483647"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71" name="Shape 371"/>
              <p:cNvPicPr preferRelativeResize="0"/>
              <p:nvPr/>
            </p:nvPicPr>
            <p:blipFill rotWithShape="1">
              <a:blip r:embed="rId3">
                <a:alphaModFix/>
              </a:blip>
              <a:srcRect b="0" l="0" r="0" t="0"/>
              <a:stretch/>
            </p:blipFill>
            <p:spPr>
              <a:xfrm>
                <a:off x="0" y="0"/>
                <a:ext cx="1006334421" cy="2147483647"/>
              </a:xfrm>
              <a:prstGeom prst="rect">
                <a:avLst/>
              </a:prstGeom>
              <a:noFill/>
              <a:ln>
                <a:noFill/>
              </a:ln>
            </p:spPr>
          </p:pic>
        </p:grpSp>
        <p:sp>
          <p:nvSpPr>
            <p:cNvPr id="372" name="Shape 372"/>
            <p:cNvSpPr txBox="1"/>
            <p:nvPr/>
          </p:nvSpPr>
          <p:spPr>
            <a:xfrm>
              <a:off x="974135119" y="969935135"/>
              <a:ext cx="1173348527"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Other In-Text Citations 7</a:t>
              </a:r>
            </a:p>
          </p:txBody>
        </p:sp>
      </p:grpSp>
      <p:pic>
        <p:nvPicPr>
          <p:cNvPr id="373" name="Shape 373"/>
          <p:cNvPicPr preferRelativeResize="0"/>
          <p:nvPr/>
        </p:nvPicPr>
        <p:blipFill rotWithShape="1">
          <a:blip r:embed="rId4">
            <a:alphaModFix/>
          </a:blip>
          <a:srcRect b="30293" l="8378" r="6761" t="12100"/>
          <a:stretch/>
        </p:blipFill>
        <p:spPr>
          <a:xfrm>
            <a:off x="6353175" y="1787525"/>
            <a:ext cx="2636836" cy="1192211"/>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8" name="Shape 378"/>
        <p:cNvGrpSpPr/>
        <p:nvPr/>
      </p:nvGrpSpPr>
      <p:grpSpPr>
        <a:xfrm>
          <a:off x="0" y="0"/>
          <a:ext cx="0" cy="0"/>
          <a:chOff x="0" y="0"/>
          <a:chExt cx="0" cy="0"/>
        </a:xfrm>
      </p:grpSpPr>
      <p:grpSp>
        <p:nvGrpSpPr>
          <p:cNvPr id="379" name="Shape 379"/>
          <p:cNvGrpSpPr/>
          <p:nvPr/>
        </p:nvGrpSpPr>
        <p:grpSpPr>
          <a:xfrm>
            <a:off x="1128712" y="0"/>
            <a:ext cx="6773862" cy="2022475"/>
            <a:chOff x="0" y="0"/>
            <a:chExt cx="2147483646" cy="2147483647"/>
          </a:xfrm>
        </p:grpSpPr>
        <p:grpSp>
          <p:nvGrpSpPr>
            <p:cNvPr id="380" name="Shape 380"/>
            <p:cNvGrpSpPr/>
            <p:nvPr/>
          </p:nvGrpSpPr>
          <p:grpSpPr>
            <a:xfrm>
              <a:off x="0" y="0"/>
              <a:ext cx="2147483646" cy="2147483647"/>
              <a:chOff x="0" y="0"/>
              <a:chExt cx="2147483646" cy="2147483647"/>
            </a:xfrm>
          </p:grpSpPr>
          <p:sp>
            <p:nvSpPr>
              <p:cNvPr id="381" name="Shape 381"/>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82" name="Shape 382"/>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383" name="Shape 383"/>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Formatting Short Quotations</a:t>
              </a:r>
            </a:p>
          </p:txBody>
        </p:sp>
      </p:grpSp>
      <p:grpSp>
        <p:nvGrpSpPr>
          <p:cNvPr id="384" name="Shape 384"/>
          <p:cNvGrpSpPr/>
          <p:nvPr/>
        </p:nvGrpSpPr>
        <p:grpSpPr>
          <a:xfrm>
            <a:off x="520700" y="2022474"/>
            <a:ext cx="8118475" cy="4584700"/>
            <a:chOff x="0" y="0"/>
            <a:chExt cx="2147483646" cy="2147483647"/>
          </a:xfrm>
        </p:grpSpPr>
        <p:sp>
          <p:nvSpPr>
            <p:cNvPr id="385" name="Shape 385"/>
            <p:cNvSpPr txBox="1"/>
            <p:nvPr/>
          </p:nvSpPr>
          <p:spPr>
            <a:xfrm>
              <a:off x="0" y="0"/>
              <a:ext cx="2143313587" cy="2147483647"/>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In-text Quotation Examples:</a:t>
              </a:r>
            </a:p>
            <a:p>
              <a:pPr indent="0" lvl="0" marL="0" marR="0" rtl="0" algn="l">
                <a:lnSpc>
                  <a:spcPct val="150000"/>
                </a:lnSpc>
                <a:spcBef>
                  <a:spcPts val="0"/>
                </a:spcBef>
                <a:spcAft>
                  <a:spcPts val="0"/>
                </a:spcAft>
                <a:buClr>
                  <a:schemeClr val="dk1"/>
                </a:buClr>
                <a:buFont typeface="Quattrocento"/>
                <a:buNone/>
              </a:pPr>
              <a:r>
                <a:t/>
              </a:r>
              <a:endParaRPr b="1" baseline="0" i="0" sz="4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According to some, dreams express “profound aspects of personality” (Foulkes 184), though others disagree.</a:t>
              </a:r>
            </a:p>
            <a:p>
              <a:pPr indent="0" lvl="0" marL="0" marR="0" rtl="0" algn="l">
                <a:lnSpc>
                  <a:spcPct val="100000"/>
                </a:lnSpc>
                <a:spcBef>
                  <a:spcPts val="360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According to Foulkes's study, dreams may express “profound aspects of personality” (184).</a:t>
              </a:r>
            </a:p>
            <a:p>
              <a:pPr indent="0" lvl="0" marL="0" marR="0" rtl="0" algn="r">
                <a:lnSpc>
                  <a:spcPct val="100000"/>
                </a:lnSpc>
                <a:spcBef>
                  <a:spcPts val="360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Is it possible that dreams may express “profound aspects of personality” (Foulkes 184)?</a:t>
              </a:r>
            </a:p>
            <a:p>
              <a:pPr indent="0" lvl="0" marL="0" marR="0" rtl="0" algn="l">
                <a:lnSpc>
                  <a:spcPct val="100000"/>
                </a:lnSpc>
                <a:spcBef>
                  <a:spcPts val="3600"/>
                </a:spcBef>
                <a:spcAft>
                  <a:spcPts val="360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Cullen concludes, “Of all the things that happened there / That's all I remember” (11-12).</a:t>
              </a:r>
            </a:p>
          </p:txBody>
        </p:sp>
        <p:sp>
          <p:nvSpPr>
            <p:cNvPr id="386" name="Shape 386"/>
            <p:cNvSpPr/>
            <p:nvPr/>
          </p:nvSpPr>
          <p:spPr>
            <a:xfrm>
              <a:off x="1342492222" y="511588950"/>
              <a:ext cx="91962932" cy="158384411"/>
            </a:xfrm>
            <a:prstGeom prst="ellipse">
              <a:avLst/>
            </a:prstGeom>
            <a:noFill/>
            <a:ln cap="flat" cmpd="sng" w="28575">
              <a:solidFill>
                <a:srgbClr val="7F7F7F"/>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387" name="Shape 387"/>
            <p:cNvSpPr/>
            <p:nvPr/>
          </p:nvSpPr>
          <p:spPr>
            <a:xfrm>
              <a:off x="494249027" y="983767650"/>
              <a:ext cx="91962932" cy="159128044"/>
            </a:xfrm>
            <a:prstGeom prst="ellipse">
              <a:avLst/>
            </a:prstGeom>
            <a:noFill/>
            <a:ln cap="flat" cmpd="sng" w="28575">
              <a:solidFill>
                <a:srgbClr val="7F7F7F"/>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388" name="Shape 388"/>
            <p:cNvSpPr/>
            <p:nvPr/>
          </p:nvSpPr>
          <p:spPr>
            <a:xfrm>
              <a:off x="2055940463" y="1455946350"/>
              <a:ext cx="91543183" cy="159128044"/>
            </a:xfrm>
            <a:prstGeom prst="ellipse">
              <a:avLst/>
            </a:prstGeom>
            <a:noFill/>
            <a:ln cap="flat" cmpd="sng" w="28575">
              <a:solidFill>
                <a:srgbClr val="7F7F7F"/>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389" name="Shape 389"/>
            <p:cNvSpPr/>
            <p:nvPr/>
          </p:nvSpPr>
          <p:spPr>
            <a:xfrm>
              <a:off x="1662473342" y="1818073952"/>
              <a:ext cx="91543183" cy="158383938"/>
            </a:xfrm>
            <a:prstGeom prst="ellipse">
              <a:avLst/>
            </a:prstGeom>
            <a:noFill/>
            <a:ln cap="flat" cmpd="sng" w="28575">
              <a:solidFill>
                <a:srgbClr val="7F7F7F"/>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4" name="Shape 394"/>
        <p:cNvGrpSpPr/>
        <p:nvPr/>
      </p:nvGrpSpPr>
      <p:grpSpPr>
        <a:xfrm>
          <a:off x="0" y="0"/>
          <a:ext cx="0" cy="0"/>
          <a:chOff x="0" y="0"/>
          <a:chExt cx="0" cy="0"/>
        </a:xfrm>
      </p:grpSpPr>
      <p:sp>
        <p:nvSpPr>
          <p:cNvPr id="395" name="Shape 395"/>
          <p:cNvSpPr txBox="1"/>
          <p:nvPr/>
        </p:nvSpPr>
        <p:spPr>
          <a:xfrm>
            <a:off x="481012" y="2106611"/>
            <a:ext cx="8181974" cy="4475162"/>
          </a:xfrm>
          <a:prstGeom prst="rect">
            <a:avLst/>
          </a:prstGeom>
          <a:noFill/>
          <a:ln>
            <a:noFill/>
          </a:ln>
        </p:spPr>
        <p:txBody>
          <a:bodyPr anchorCtr="0" anchor="t" bIns="45700" lIns="91425" rIns="91425" tIns="45700">
            <a:noAutofit/>
          </a:bodyPr>
          <a:lstStyle/>
          <a:p>
            <a:pPr indent="0" lvl="0" marL="0" marR="0" rtl="0" algn="l">
              <a:lnSpc>
                <a:spcPct val="12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Long Quotations, In-text Example:</a:t>
            </a:r>
          </a:p>
          <a:p>
            <a:pPr indent="0" lvl="0" marL="0" marR="0" rtl="0" algn="l">
              <a:lnSpc>
                <a:spcPct val="16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Nelly Dean treats Heathcliff poorly and dehumanizes him throughout her narration:</a:t>
            </a:r>
          </a:p>
          <a:p>
            <a:pPr indent="0" lvl="0" marL="0" marR="0" rtl="0" algn="l">
              <a:lnSpc>
                <a:spcPct val="12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		They entirely refused to have it in bed with them, or even in 			their room, and I had no more sense, so, I put it on the landing 		of the stairs, hoping it would be gone on the morrow. By 				chance, or else attracted by hearing his voice, it crept to Mr. 			Earnshaw's door, and there he found it on quitting his 				chamber. Inquiries were made as to how it got there; I was 			obliged to confess, and in recompense for my cowardice and 		inhumanity was sent out of the house. (Bronte 78)</a:t>
            </a:r>
          </a:p>
        </p:txBody>
      </p:sp>
      <p:grpSp>
        <p:nvGrpSpPr>
          <p:cNvPr id="396" name="Shape 396"/>
          <p:cNvGrpSpPr/>
          <p:nvPr/>
        </p:nvGrpSpPr>
        <p:grpSpPr>
          <a:xfrm>
            <a:off x="1128712" y="0"/>
            <a:ext cx="6773862" cy="2022475"/>
            <a:chOff x="0" y="0"/>
            <a:chExt cx="2147483646" cy="2147483647"/>
          </a:xfrm>
        </p:grpSpPr>
        <p:grpSp>
          <p:nvGrpSpPr>
            <p:cNvPr id="397" name="Shape 397"/>
            <p:cNvGrpSpPr/>
            <p:nvPr/>
          </p:nvGrpSpPr>
          <p:grpSpPr>
            <a:xfrm>
              <a:off x="0" y="0"/>
              <a:ext cx="2147483646" cy="2147483647"/>
              <a:chOff x="0" y="0"/>
              <a:chExt cx="2147483646" cy="2147483647"/>
            </a:xfrm>
          </p:grpSpPr>
          <p:sp>
            <p:nvSpPr>
              <p:cNvPr id="398" name="Shape 398"/>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399" name="Shape 399"/>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00" name="Shape 400"/>
            <p:cNvSpPr txBox="1"/>
            <p:nvPr/>
          </p:nvSpPr>
          <p:spPr>
            <a:xfrm>
              <a:off x="1029002768" y="811006229"/>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Formatting Long Quotations </a:t>
              </a:r>
            </a:p>
          </p:txBody>
        </p:sp>
      </p:gr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5" name="Shape 405"/>
        <p:cNvGrpSpPr/>
        <p:nvPr/>
      </p:nvGrpSpPr>
      <p:grpSpPr>
        <a:xfrm>
          <a:off x="0" y="0"/>
          <a:ext cx="0" cy="0"/>
          <a:chOff x="0" y="0"/>
          <a:chExt cx="0" cy="0"/>
        </a:xfrm>
      </p:grpSpPr>
      <p:grpSp>
        <p:nvGrpSpPr>
          <p:cNvPr id="406" name="Shape 406"/>
          <p:cNvGrpSpPr/>
          <p:nvPr/>
        </p:nvGrpSpPr>
        <p:grpSpPr>
          <a:xfrm>
            <a:off x="1128712" y="0"/>
            <a:ext cx="6773862" cy="2022475"/>
            <a:chOff x="0" y="0"/>
            <a:chExt cx="2147483646" cy="2147483647"/>
          </a:xfrm>
        </p:grpSpPr>
        <p:grpSp>
          <p:nvGrpSpPr>
            <p:cNvPr id="407" name="Shape 407"/>
            <p:cNvGrpSpPr/>
            <p:nvPr/>
          </p:nvGrpSpPr>
          <p:grpSpPr>
            <a:xfrm>
              <a:off x="0" y="0"/>
              <a:ext cx="2147483646" cy="2147483647"/>
              <a:chOff x="0" y="0"/>
              <a:chExt cx="2147483646" cy="2147483647"/>
            </a:xfrm>
          </p:grpSpPr>
          <p:sp>
            <p:nvSpPr>
              <p:cNvPr id="408" name="Shape 408"/>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09" name="Shape 409"/>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10" name="Shape 410"/>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Adding/Omitting Words</a:t>
              </a:r>
            </a:p>
          </p:txBody>
        </p:sp>
      </p:grpSp>
      <p:grpSp>
        <p:nvGrpSpPr>
          <p:cNvPr id="411" name="Shape 411"/>
          <p:cNvGrpSpPr/>
          <p:nvPr/>
        </p:nvGrpSpPr>
        <p:grpSpPr>
          <a:xfrm>
            <a:off x="481012" y="2216149"/>
            <a:ext cx="8181975" cy="3694111"/>
            <a:chOff x="0" y="0"/>
            <a:chExt cx="2147483647" cy="2147483647"/>
          </a:xfrm>
        </p:grpSpPr>
        <p:sp>
          <p:nvSpPr>
            <p:cNvPr id="412" name="Shape 412"/>
            <p:cNvSpPr txBox="1"/>
            <p:nvPr/>
          </p:nvSpPr>
          <p:spPr>
            <a:xfrm>
              <a:off x="0" y="0"/>
              <a:ext cx="2147483647" cy="2147483647"/>
            </a:xfrm>
            <a:prstGeom prst="rect">
              <a:avLst/>
            </a:prstGeom>
            <a:noFill/>
            <a:ln>
              <a:noFill/>
            </a:ln>
          </p:spPr>
          <p:txBody>
            <a:bodyPr anchorCtr="0" anchor="t" bIns="45700" lIns="91425" rIns="91425" tIns="45700">
              <a:noAutofit/>
            </a:bodyPr>
            <a:lstStyle/>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In-text Example for </a:t>
              </a:r>
              <a:r>
                <a:rPr b="1" baseline="0" i="0" lang="en-US" sz="2400" u="sng" cap="none" strike="noStrike">
                  <a:solidFill>
                    <a:schemeClr val="dk1"/>
                  </a:solidFill>
                  <a:latin typeface="Belleza"/>
                  <a:ea typeface="Belleza"/>
                  <a:cs typeface="Belleza"/>
                  <a:sym typeface="Belleza"/>
                </a:rPr>
                <a:t>Adding Words</a:t>
              </a:r>
              <a:r>
                <a:rPr b="1" baseline="0" i="0" lang="en-US" sz="2400" u="none" cap="none" strike="noStrike">
                  <a:solidFill>
                    <a:schemeClr val="dk1"/>
                  </a:solidFill>
                  <a:latin typeface="Belleza"/>
                  <a:ea typeface="Belleza"/>
                  <a:cs typeface="Belleza"/>
                  <a:sym typeface="Belleza"/>
                </a:rPr>
                <a:t>:</a:t>
              </a:r>
            </a:p>
            <a:p>
              <a:pPr indent="0" lvl="0" marL="0" marR="0" rtl="0" algn="l">
                <a:lnSpc>
                  <a:spcPct val="150000"/>
                </a:lnSpc>
                <a:spcBef>
                  <a:spcPts val="0"/>
                </a:spcBef>
                <a:spcAft>
                  <a:spcPts val="0"/>
                </a:spcAft>
                <a:buClr>
                  <a:schemeClr val="dk1"/>
                </a:buClr>
                <a:buFont typeface="Quattrocento"/>
                <a:buNone/>
              </a:pPr>
              <a:r>
                <a:t/>
              </a:r>
              <a:endParaRPr b="1" baseline="0" i="0" sz="4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Jan Harold Brunvand, in an essay on urban legends, states: “some individuals [who retell urban legends] make a point of learning every rumor or tale” (78).</a:t>
              </a:r>
            </a:p>
            <a:p>
              <a:pPr indent="0" lvl="0" marL="0" marR="0" rtl="0" algn="l">
                <a:lnSpc>
                  <a:spcPct val="150000"/>
                </a:lnSpc>
                <a:spcBef>
                  <a:spcPts val="0"/>
                </a:spcBef>
                <a:spcAft>
                  <a:spcPts val="0"/>
                </a:spcAft>
                <a:buClr>
                  <a:schemeClr val="dk1"/>
                </a:buClr>
                <a:buFont typeface="Quattrocento"/>
                <a:buNone/>
              </a:pPr>
              <a:r>
                <a:t/>
              </a:r>
              <a:endParaRPr b="0" baseline="0" i="0" sz="2000" u="none" cap="none" strike="noStrike">
                <a:solidFill>
                  <a:schemeClr val="dk1"/>
                </a:solidFill>
                <a:latin typeface="Belleza"/>
                <a:ea typeface="Belleza"/>
                <a:cs typeface="Belleza"/>
                <a:sym typeface="Belleza"/>
              </a:endParaRPr>
            </a:p>
            <a:p>
              <a:pPr indent="0" lvl="0" marL="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In-text example for </a:t>
              </a:r>
              <a:r>
                <a:rPr b="1" baseline="0" i="0" lang="en-US" sz="2400" u="sng" cap="none" strike="noStrike">
                  <a:solidFill>
                    <a:schemeClr val="dk1"/>
                  </a:solidFill>
                  <a:latin typeface="Belleza"/>
                  <a:ea typeface="Belleza"/>
                  <a:cs typeface="Belleza"/>
                  <a:sym typeface="Belleza"/>
                </a:rPr>
                <a:t>Omitting Words</a:t>
              </a:r>
              <a:r>
                <a:rPr b="1" baseline="0" i="0" lang="en-US" sz="2400" u="none" cap="none" strike="noStrike">
                  <a:solidFill>
                    <a:schemeClr val="dk1"/>
                  </a:solidFill>
                  <a:latin typeface="Belleza"/>
                  <a:ea typeface="Belleza"/>
                  <a:cs typeface="Belleza"/>
                  <a:sym typeface="Belleza"/>
                </a:rPr>
                <a:t>:</a:t>
              </a:r>
            </a:p>
            <a:p>
              <a:pPr indent="0" lvl="0" marL="0" marR="0" rtl="0" algn="l">
                <a:lnSpc>
                  <a:spcPct val="150000"/>
                </a:lnSpc>
                <a:spcBef>
                  <a:spcPts val="0"/>
                </a:spcBef>
                <a:spcAft>
                  <a:spcPts val="0"/>
                </a:spcAft>
                <a:buClr>
                  <a:schemeClr val="dk1"/>
                </a:buClr>
                <a:buFont typeface="Quattrocento"/>
                <a:buNone/>
              </a:pPr>
              <a:r>
                <a:t/>
              </a:r>
              <a:endParaRPr b="1" baseline="0" i="0" sz="400" u="none" cap="none" strike="noStrike">
                <a:solidFill>
                  <a:schemeClr val="dk1"/>
                </a:solidFill>
                <a:latin typeface="Belleza"/>
                <a:ea typeface="Belleza"/>
                <a:cs typeface="Belleza"/>
                <a:sym typeface="Belleza"/>
              </a:endParaRPr>
            </a:p>
            <a:p>
              <a:pPr indent="0" lvl="0" marL="0" marR="0" rtl="0" algn="r">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In an essay on urban legends, Jan Harold Brunvand notes that “some individuals make a point of learning every recent rumor or tale . . . and in a short time a lively exchange of details occurs” (78).</a:t>
              </a:r>
            </a:p>
          </p:txBody>
        </p:sp>
        <p:sp>
          <p:nvSpPr>
            <p:cNvPr id="413" name="Shape 413"/>
            <p:cNvSpPr/>
            <p:nvPr/>
          </p:nvSpPr>
          <p:spPr>
            <a:xfrm>
              <a:off x="1842902242" y="1777418620"/>
              <a:ext cx="190831823" cy="188262171"/>
            </a:xfrm>
            <a:prstGeom prst="ellipse">
              <a:avLst/>
            </a:prstGeom>
            <a:noFill/>
            <a:ln cap="flat" cmpd="sng" w="28575">
              <a:solidFill>
                <a:srgbClr val="7F7F7F"/>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sp>
          <p:nvSpPr>
            <p:cNvPr id="414" name="Shape 414"/>
            <p:cNvSpPr/>
            <p:nvPr/>
          </p:nvSpPr>
          <p:spPr>
            <a:xfrm>
              <a:off x="378747017" y="516798820"/>
              <a:ext cx="897909877" cy="330382119"/>
            </a:xfrm>
            <a:prstGeom prst="ellipse">
              <a:avLst/>
            </a:prstGeom>
            <a:noFill/>
            <a:ln cap="flat" cmpd="sng" w="28575">
              <a:solidFill>
                <a:srgbClr val="7F7F7F"/>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9" name="Shape 419"/>
        <p:cNvGrpSpPr/>
        <p:nvPr/>
      </p:nvGrpSpPr>
      <p:grpSpPr>
        <a:xfrm>
          <a:off x="0" y="0"/>
          <a:ext cx="0" cy="0"/>
          <a:chOff x="0" y="0"/>
          <a:chExt cx="0" cy="0"/>
        </a:xfrm>
      </p:grpSpPr>
      <p:pic>
        <p:nvPicPr>
          <p:cNvPr id="420" name="Shape 420"/>
          <p:cNvPicPr preferRelativeResize="0"/>
          <p:nvPr/>
        </p:nvPicPr>
        <p:blipFill rotWithShape="1">
          <a:blip r:embed="rId3">
            <a:alphaModFix/>
          </a:blip>
          <a:srcRect b="0" l="7629" r="8650" t="5284"/>
          <a:stretch/>
        </p:blipFill>
        <p:spPr>
          <a:xfrm>
            <a:off x="1649411" y="1943100"/>
            <a:ext cx="5845175" cy="4835525"/>
          </a:xfrm>
          <a:prstGeom prst="rect">
            <a:avLst/>
          </a:prstGeom>
          <a:noFill/>
          <a:ln>
            <a:noFill/>
          </a:ln>
        </p:spPr>
      </p:pic>
      <p:sp>
        <p:nvSpPr>
          <p:cNvPr id="421" name="Shape 421"/>
          <p:cNvSpPr txBox="1"/>
          <p:nvPr/>
        </p:nvSpPr>
        <p:spPr>
          <a:xfrm>
            <a:off x="371475" y="1930400"/>
            <a:ext cx="4557711" cy="460374"/>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70C0"/>
              </a:buClr>
              <a:buSzPct val="25000"/>
              <a:buFont typeface="Belleza"/>
              <a:buNone/>
            </a:pPr>
            <a:r>
              <a:rPr b="1" baseline="0" i="0" lang="en-US" sz="2400" u="none" cap="none" strike="noStrike">
                <a:solidFill>
                  <a:srgbClr val="0070C0"/>
                </a:solidFill>
                <a:latin typeface="Belleza"/>
                <a:ea typeface="Belleza"/>
                <a:cs typeface="Belleza"/>
                <a:sym typeface="Belleza"/>
              </a:rPr>
              <a:t>Sample Works Cited Page:</a:t>
            </a:r>
          </a:p>
        </p:txBody>
      </p:sp>
      <p:grpSp>
        <p:nvGrpSpPr>
          <p:cNvPr id="422" name="Shape 422"/>
          <p:cNvGrpSpPr/>
          <p:nvPr/>
        </p:nvGrpSpPr>
        <p:grpSpPr>
          <a:xfrm>
            <a:off x="1128712" y="0"/>
            <a:ext cx="6773862" cy="2022475"/>
            <a:chOff x="0" y="0"/>
            <a:chExt cx="2147483646" cy="2147483647"/>
          </a:xfrm>
        </p:grpSpPr>
        <p:grpSp>
          <p:nvGrpSpPr>
            <p:cNvPr id="423" name="Shape 423"/>
            <p:cNvGrpSpPr/>
            <p:nvPr/>
          </p:nvGrpSpPr>
          <p:grpSpPr>
            <a:xfrm>
              <a:off x="0" y="0"/>
              <a:ext cx="2147483646" cy="2147483647"/>
              <a:chOff x="0" y="0"/>
              <a:chExt cx="2147483646" cy="2147483647"/>
            </a:xfrm>
          </p:grpSpPr>
          <p:sp>
            <p:nvSpPr>
              <p:cNvPr id="424" name="Shape 424"/>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25" name="Shape 425"/>
              <p:cNvPicPr preferRelativeResize="0"/>
              <p:nvPr/>
            </p:nvPicPr>
            <p:blipFill rotWithShape="1">
              <a:blip r:embed="rId4">
                <a:alphaModFix/>
              </a:blip>
              <a:srcRect b="0" l="0" r="0" t="0"/>
              <a:stretch/>
            </p:blipFill>
            <p:spPr>
              <a:xfrm>
                <a:off x="0" y="0"/>
                <a:ext cx="1006409061" cy="2147483647"/>
              </a:xfrm>
              <a:prstGeom prst="rect">
                <a:avLst/>
              </a:prstGeom>
              <a:noFill/>
              <a:ln>
                <a:noFill/>
              </a:ln>
            </p:spPr>
          </p:pic>
        </p:grpSp>
        <p:sp>
          <p:nvSpPr>
            <p:cNvPr id="426" name="Shape 426"/>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The Basics</a:t>
              </a:r>
            </a:p>
          </p:txBody>
        </p:sp>
      </p:gr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0" name="Shape 430"/>
        <p:cNvGrpSpPr/>
        <p:nvPr/>
      </p:nvGrpSpPr>
      <p:grpSpPr>
        <a:xfrm>
          <a:off x="0" y="0"/>
          <a:ext cx="0" cy="0"/>
          <a:chOff x="0" y="0"/>
          <a:chExt cx="0" cy="0"/>
        </a:xfrm>
      </p:grpSpPr>
      <p:sp>
        <p:nvSpPr>
          <p:cNvPr id="431" name="Shape 431"/>
          <p:cNvSpPr txBox="1"/>
          <p:nvPr/>
        </p:nvSpPr>
        <p:spPr>
          <a:xfrm>
            <a:off x="536575" y="1971675"/>
            <a:ext cx="8070849" cy="4846636"/>
          </a:xfrm>
          <a:prstGeom prst="rect">
            <a:avLst/>
          </a:prstGeom>
          <a:noFill/>
          <a:ln>
            <a:noFill/>
          </a:ln>
        </p:spPr>
        <p:txBody>
          <a:bodyPr anchorCtr="0" anchor="t" bIns="45700" lIns="91425" rIns="91425" tIns="45700">
            <a:noAutofit/>
          </a:bodyPr>
          <a:lstStyle/>
          <a:p>
            <a:pPr indent="0" lvl="0" marL="0" marR="0" rtl="0" algn="l">
              <a:lnSpc>
                <a:spcPct val="12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Basic Format of the Works Cited Page:</a:t>
            </a:r>
          </a:p>
          <a:p>
            <a:pPr indent="0" lvl="0" marL="0" marR="0" rtl="0" algn="l">
              <a:lnSpc>
                <a:spcPct val="12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Lastname, Firstname. </a:t>
            </a:r>
            <a:r>
              <a:rPr b="0" baseline="0" i="1" lang="en-US" sz="2000" u="none" cap="none" strike="noStrike">
                <a:solidFill>
                  <a:srgbClr val="0070C0"/>
                </a:solidFill>
                <a:latin typeface="Belleza"/>
                <a:ea typeface="Belleza"/>
                <a:cs typeface="Belleza"/>
                <a:sym typeface="Belleza"/>
              </a:rPr>
              <a:t>Title of Book</a:t>
            </a:r>
            <a:r>
              <a:rPr b="0" baseline="0" i="0" lang="en-US" sz="2000" u="none" cap="none" strike="noStrike">
                <a:solidFill>
                  <a:srgbClr val="0070C0"/>
                </a:solidFill>
                <a:latin typeface="Belleza"/>
                <a:ea typeface="Belleza"/>
                <a:cs typeface="Belleza"/>
                <a:sym typeface="Belleza"/>
              </a:rPr>
              <a:t>. Place of Publication: Publisher, 	Year of Publication. Medium of Publication.</a:t>
            </a:r>
          </a:p>
          <a:p>
            <a:pPr indent="0" lvl="0" marL="0" marR="0" rtl="0" algn="l">
              <a:lnSpc>
                <a:spcPct val="120000"/>
              </a:lnSpc>
              <a:spcBef>
                <a:spcPts val="0"/>
              </a:spcBef>
              <a:spcAft>
                <a:spcPts val="0"/>
              </a:spcAft>
              <a:buClr>
                <a:schemeClr val="dk1"/>
              </a:buClr>
              <a:buFont typeface="Quattrocento"/>
              <a:buNone/>
            </a:pPr>
            <a:r>
              <a:t/>
            </a:r>
            <a:endParaRPr b="0" baseline="0" i="0" sz="1400" u="none" cap="none" strike="noStrike">
              <a:solidFill>
                <a:schemeClr val="dk1"/>
              </a:solidFill>
              <a:latin typeface="Belleza"/>
              <a:ea typeface="Belleza"/>
              <a:cs typeface="Belleza"/>
              <a:sym typeface="Belleza"/>
            </a:endParaRPr>
          </a:p>
          <a:p>
            <a:pPr indent="0" lvl="0" marL="0" marR="0" rtl="0" algn="l">
              <a:lnSpc>
                <a:spcPct val="12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Examples:</a:t>
            </a:r>
          </a:p>
          <a:p>
            <a:pPr indent="0" lvl="0" marL="0" marR="0" rtl="0" algn="l">
              <a:lnSpc>
                <a:spcPct val="12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Gillespie, Paula, and Neal Lerner. </a:t>
            </a:r>
            <a:r>
              <a:rPr b="0" baseline="0" i="1" lang="en-US" sz="2000" u="none" cap="none" strike="noStrike">
                <a:solidFill>
                  <a:srgbClr val="0070C0"/>
                </a:solidFill>
                <a:latin typeface="Belleza"/>
                <a:ea typeface="Belleza"/>
                <a:cs typeface="Belleza"/>
                <a:sym typeface="Belleza"/>
              </a:rPr>
              <a:t>The Allyn and Bacon Guide to Peer 	Tutoring</a:t>
            </a:r>
            <a:r>
              <a:rPr b="0" baseline="0" i="0" lang="en-US" sz="2000" u="none" cap="none" strike="noStrike">
                <a:solidFill>
                  <a:srgbClr val="0070C0"/>
                </a:solidFill>
                <a:latin typeface="Belleza"/>
                <a:ea typeface="Belleza"/>
                <a:cs typeface="Belleza"/>
                <a:sym typeface="Belleza"/>
              </a:rPr>
              <a:t>. Boston: Allyn, 2000. Print.</a:t>
            </a:r>
          </a:p>
          <a:p>
            <a:pPr indent="0" lvl="0" marL="0" marR="0" rtl="0" algn="l">
              <a:lnSpc>
                <a:spcPct val="12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Gleick, James. </a:t>
            </a:r>
            <a:r>
              <a:rPr b="0" baseline="0" i="1" lang="en-US" sz="2000" u="none" cap="none" strike="noStrike">
                <a:solidFill>
                  <a:srgbClr val="0070C0"/>
                </a:solidFill>
                <a:latin typeface="Belleza"/>
                <a:ea typeface="Belleza"/>
                <a:cs typeface="Belleza"/>
                <a:sym typeface="Belleza"/>
              </a:rPr>
              <a:t>Chaos: Making a New Science</a:t>
            </a:r>
            <a:r>
              <a:rPr b="0" baseline="0" i="0" lang="en-US" sz="2000" u="none" cap="none" strike="noStrike">
                <a:solidFill>
                  <a:srgbClr val="0070C0"/>
                </a:solidFill>
                <a:latin typeface="Belleza"/>
                <a:ea typeface="Belleza"/>
                <a:cs typeface="Belleza"/>
                <a:sym typeface="Belleza"/>
              </a:rPr>
              <a:t>. New York: Penguin, 	1987. Print.</a:t>
            </a:r>
          </a:p>
          <a:p>
            <a:pPr indent="0" lvl="0" marL="0" marR="0" rtl="0" algn="l">
              <a:lnSpc>
                <a:spcPct val="12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Palmer, William J. </a:t>
            </a:r>
            <a:r>
              <a:rPr b="0" baseline="0" i="1" lang="en-US" sz="2000" u="none" cap="none" strike="noStrike">
                <a:solidFill>
                  <a:srgbClr val="0070C0"/>
                </a:solidFill>
                <a:latin typeface="Belleza"/>
                <a:ea typeface="Belleza"/>
                <a:cs typeface="Belleza"/>
                <a:sym typeface="Belleza"/>
              </a:rPr>
              <a:t>Dickens and New Historicism</a:t>
            </a:r>
            <a:r>
              <a:rPr b="0" baseline="0" i="0" lang="en-US" sz="2000" u="none" cap="none" strike="noStrike">
                <a:solidFill>
                  <a:srgbClr val="0070C0"/>
                </a:solidFill>
                <a:latin typeface="Belleza"/>
                <a:ea typeface="Belleza"/>
                <a:cs typeface="Belleza"/>
                <a:sym typeface="Belleza"/>
              </a:rPr>
              <a:t>. New York: St. 	Martin's, 1997. Print.</a:t>
            </a:r>
          </a:p>
          <a:p>
            <a:pPr indent="0" lvl="0" marL="0" marR="0" rtl="0" algn="l">
              <a:lnSpc>
                <a:spcPct val="12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 </a:t>
            </a:r>
            <a:r>
              <a:rPr b="0" baseline="0" i="1" lang="en-US" sz="2000" u="none" cap="none" strike="noStrike">
                <a:solidFill>
                  <a:srgbClr val="0070C0"/>
                </a:solidFill>
                <a:latin typeface="Belleza"/>
                <a:ea typeface="Belleza"/>
                <a:cs typeface="Belleza"/>
                <a:sym typeface="Belleza"/>
              </a:rPr>
              <a:t>The Films of the Eighties: A Social History</a:t>
            </a:r>
            <a:r>
              <a:rPr b="0" baseline="0" i="0" lang="en-US" sz="2000" u="none" cap="none" strike="noStrike">
                <a:solidFill>
                  <a:srgbClr val="0070C0"/>
                </a:solidFill>
                <a:latin typeface="Belleza"/>
                <a:ea typeface="Belleza"/>
                <a:cs typeface="Belleza"/>
                <a:sym typeface="Belleza"/>
              </a:rPr>
              <a:t>. Carbondale: Southern 	Illinois UP, 1993. Print.</a:t>
            </a:r>
          </a:p>
        </p:txBody>
      </p:sp>
      <p:grpSp>
        <p:nvGrpSpPr>
          <p:cNvPr id="432" name="Shape 432"/>
          <p:cNvGrpSpPr/>
          <p:nvPr/>
        </p:nvGrpSpPr>
        <p:grpSpPr>
          <a:xfrm>
            <a:off x="1128712" y="0"/>
            <a:ext cx="6773862" cy="2022475"/>
            <a:chOff x="0" y="0"/>
            <a:chExt cx="2147483646" cy="2147483647"/>
          </a:xfrm>
        </p:grpSpPr>
        <p:grpSp>
          <p:nvGrpSpPr>
            <p:cNvPr id="433" name="Shape 433"/>
            <p:cNvGrpSpPr/>
            <p:nvPr/>
          </p:nvGrpSpPr>
          <p:grpSpPr>
            <a:xfrm>
              <a:off x="0" y="0"/>
              <a:ext cx="2147483646" cy="2147483647"/>
              <a:chOff x="0" y="0"/>
              <a:chExt cx="2147483646" cy="2147483647"/>
            </a:xfrm>
          </p:grpSpPr>
          <p:sp>
            <p:nvSpPr>
              <p:cNvPr id="434" name="Shape 434"/>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35" name="Shape 435"/>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36" name="Shape 436"/>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Books</a:t>
              </a:r>
            </a:p>
          </p:txBody>
        </p:sp>
      </p:gr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nvSpPr>
        <p:spPr>
          <a:xfrm>
            <a:off x="466725" y="2413000"/>
            <a:ext cx="4878387" cy="22479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70C0"/>
              </a:buClr>
              <a:buSzPct val="25000"/>
              <a:buFont typeface="Belleza"/>
              <a:buNone/>
            </a:pPr>
            <a:r>
              <a:rPr b="1" baseline="0" i="0" lang="en-US" sz="2800" u="none" cap="none" strike="noStrike">
                <a:solidFill>
                  <a:srgbClr val="0070C0"/>
                </a:solidFill>
                <a:latin typeface="Belleza"/>
                <a:ea typeface="Belleza"/>
                <a:cs typeface="Belleza"/>
                <a:sym typeface="Belleza"/>
              </a:rPr>
              <a:t>MLA</a:t>
            </a:r>
            <a:r>
              <a:rPr b="0" baseline="0" i="0" lang="en-US" sz="2800" u="none" cap="none" strike="noStrike">
                <a:solidFill>
                  <a:schemeClr val="dk1"/>
                </a:solidFill>
                <a:latin typeface="Belleza"/>
                <a:ea typeface="Belleza"/>
                <a:cs typeface="Belleza"/>
                <a:sym typeface="Belleza"/>
              </a:rPr>
              <a:t> (Modern Language Association) </a:t>
            </a:r>
            <a:r>
              <a:rPr b="1" baseline="0" i="0" lang="en-US" sz="2800" u="none" cap="none" strike="noStrike">
                <a:solidFill>
                  <a:srgbClr val="0070C0"/>
                </a:solidFill>
                <a:latin typeface="Belleza"/>
                <a:ea typeface="Belleza"/>
                <a:cs typeface="Belleza"/>
                <a:sym typeface="Belleza"/>
              </a:rPr>
              <a:t>Style</a:t>
            </a:r>
            <a:r>
              <a:rPr b="0" baseline="0" i="0" lang="en-US" sz="2800" u="none" cap="none" strike="noStrike">
                <a:solidFill>
                  <a:schemeClr val="dk1"/>
                </a:solidFill>
                <a:latin typeface="Belleza"/>
                <a:ea typeface="Belleza"/>
                <a:cs typeface="Belleza"/>
                <a:sym typeface="Belleza"/>
              </a:rPr>
              <a:t> </a:t>
            </a:r>
            <a:r>
              <a:rPr b="1" baseline="0" i="0" lang="en-US" sz="2800" u="none" cap="none" strike="noStrike">
                <a:solidFill>
                  <a:srgbClr val="0070C0"/>
                </a:solidFill>
                <a:latin typeface="Belleza"/>
                <a:ea typeface="Belleza"/>
                <a:cs typeface="Belleza"/>
                <a:sym typeface="Belleza"/>
              </a:rPr>
              <a:t>formatting</a:t>
            </a:r>
            <a:r>
              <a:rPr b="0" baseline="0" i="0" lang="en-US" sz="2800" u="none" cap="none" strike="noStrike">
                <a:solidFill>
                  <a:schemeClr val="dk1"/>
                </a:solidFill>
                <a:latin typeface="Belleza"/>
                <a:ea typeface="Belleza"/>
                <a:cs typeface="Belleza"/>
                <a:sym typeface="Belleza"/>
              </a:rPr>
              <a:t> is often used in various </a:t>
            </a:r>
            <a:r>
              <a:rPr b="1" baseline="0" i="0" lang="en-US" sz="2800" u="none" cap="none" strike="noStrike">
                <a:solidFill>
                  <a:srgbClr val="0070C0"/>
                </a:solidFill>
                <a:latin typeface="Belleza"/>
                <a:ea typeface="Belleza"/>
                <a:cs typeface="Belleza"/>
                <a:sym typeface="Belleza"/>
              </a:rPr>
              <a:t>humanities</a:t>
            </a:r>
            <a:r>
              <a:rPr b="0" baseline="0" i="0" lang="en-US" sz="2800" u="none" cap="none" strike="noStrike">
                <a:solidFill>
                  <a:schemeClr val="dk1"/>
                </a:solidFill>
                <a:latin typeface="Belleza"/>
                <a:ea typeface="Belleza"/>
                <a:cs typeface="Belleza"/>
                <a:sym typeface="Belleza"/>
              </a:rPr>
              <a:t> </a:t>
            </a:r>
            <a:r>
              <a:rPr b="1" baseline="0" i="0" lang="en-US" sz="2800" u="none" cap="none" strike="noStrike">
                <a:solidFill>
                  <a:srgbClr val="0070C0"/>
                </a:solidFill>
                <a:latin typeface="Belleza"/>
                <a:ea typeface="Belleza"/>
                <a:cs typeface="Belleza"/>
                <a:sym typeface="Belleza"/>
              </a:rPr>
              <a:t>disciplines</a:t>
            </a:r>
            <a:r>
              <a:rPr b="0" baseline="0" i="0" lang="en-US" sz="2800" u="none" cap="none" strike="noStrike">
                <a:solidFill>
                  <a:schemeClr val="dk1"/>
                </a:solidFill>
                <a:latin typeface="Belleza"/>
                <a:ea typeface="Belleza"/>
                <a:cs typeface="Belleza"/>
                <a:sym typeface="Belleza"/>
              </a:rPr>
              <a:t>.</a:t>
            </a:r>
          </a:p>
        </p:txBody>
      </p:sp>
      <p:pic>
        <p:nvPicPr>
          <p:cNvPr id="106" name="Shape 106"/>
          <p:cNvPicPr preferRelativeResize="0"/>
          <p:nvPr/>
        </p:nvPicPr>
        <p:blipFill rotWithShape="1">
          <a:blip r:embed="rId3">
            <a:alphaModFix/>
          </a:blip>
          <a:srcRect b="0" l="0" r="0" t="0"/>
          <a:stretch/>
        </p:blipFill>
        <p:spPr>
          <a:xfrm>
            <a:off x="6683375" y="2062161"/>
            <a:ext cx="2349499" cy="3155950"/>
          </a:xfrm>
          <a:prstGeom prst="rect">
            <a:avLst/>
          </a:prstGeom>
          <a:noFill/>
          <a:ln>
            <a:noFill/>
          </a:ln>
        </p:spPr>
      </p:pic>
      <p:grpSp>
        <p:nvGrpSpPr>
          <p:cNvPr id="107" name="Shape 107"/>
          <p:cNvGrpSpPr/>
          <p:nvPr/>
        </p:nvGrpSpPr>
        <p:grpSpPr>
          <a:xfrm>
            <a:off x="1128712" y="0"/>
            <a:ext cx="6773862" cy="2022475"/>
            <a:chOff x="0" y="0"/>
            <a:chExt cx="2147483646" cy="2147483647"/>
          </a:xfrm>
        </p:grpSpPr>
        <p:grpSp>
          <p:nvGrpSpPr>
            <p:cNvPr id="108" name="Shape 108"/>
            <p:cNvGrpSpPr/>
            <p:nvPr/>
          </p:nvGrpSpPr>
          <p:grpSpPr>
            <a:xfrm>
              <a:off x="0" y="0"/>
              <a:ext cx="2147483646" cy="2147483647"/>
              <a:chOff x="0" y="0"/>
              <a:chExt cx="2147483646" cy="2147483647"/>
            </a:xfrm>
          </p:grpSpPr>
          <p:sp>
            <p:nvSpPr>
              <p:cNvPr id="109" name="Shape 109"/>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10" name="Shape 110"/>
              <p:cNvPicPr preferRelativeResize="0"/>
              <p:nvPr/>
            </p:nvPicPr>
            <p:blipFill rotWithShape="1">
              <a:blip r:embed="rId4">
                <a:alphaModFix/>
              </a:blip>
              <a:srcRect b="0" l="0" r="0" t="0"/>
              <a:stretch/>
            </p:blipFill>
            <p:spPr>
              <a:xfrm>
                <a:off x="0" y="0"/>
                <a:ext cx="1006409061" cy="2147483647"/>
              </a:xfrm>
              <a:prstGeom prst="rect">
                <a:avLst/>
              </a:prstGeom>
              <a:noFill/>
              <a:ln>
                <a:noFill/>
              </a:ln>
            </p:spPr>
          </p:pic>
        </p:grpSp>
        <p:sp>
          <p:nvSpPr>
            <p:cNvPr id="111" name="Shape 111"/>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What is MLA?</a:t>
              </a:r>
            </a:p>
          </p:txBody>
        </p:sp>
      </p:grpSp>
      <p:pic>
        <p:nvPicPr>
          <p:cNvPr id="112" name="Shape 112"/>
          <p:cNvPicPr preferRelativeResize="0"/>
          <p:nvPr/>
        </p:nvPicPr>
        <p:blipFill rotWithShape="1">
          <a:blip r:embed="rId5">
            <a:alphaModFix/>
          </a:blip>
          <a:srcRect b="0" l="0" r="0" t="0"/>
          <a:stretch/>
        </p:blipFill>
        <p:spPr>
          <a:xfrm>
            <a:off x="4991100" y="3525837"/>
            <a:ext cx="2271711" cy="3184524"/>
          </a:xfrm>
          <a:prstGeom prst="rect">
            <a:avLst/>
          </a:prstGeom>
          <a:noFill/>
          <a:ln>
            <a:noFill/>
          </a:ln>
        </p:spPr>
      </p:pic>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1" name="Shape 441"/>
        <p:cNvGrpSpPr/>
        <p:nvPr/>
      </p:nvGrpSpPr>
      <p:grpSpPr>
        <a:xfrm>
          <a:off x="0" y="0"/>
          <a:ext cx="0" cy="0"/>
          <a:chOff x="0" y="0"/>
          <a:chExt cx="0" cy="0"/>
        </a:xfrm>
      </p:grpSpPr>
      <p:sp>
        <p:nvSpPr>
          <p:cNvPr id="442" name="Shape 442"/>
          <p:cNvSpPr txBox="1"/>
          <p:nvPr/>
        </p:nvSpPr>
        <p:spPr>
          <a:xfrm>
            <a:off x="474662" y="1958975"/>
            <a:ext cx="8194674" cy="4659312"/>
          </a:xfrm>
          <a:prstGeom prst="rect">
            <a:avLst/>
          </a:prstGeom>
          <a:noFill/>
          <a:ln>
            <a:noFill/>
          </a:ln>
        </p:spPr>
        <p:txBody>
          <a:bodyPr anchorCtr="0" anchor="t" bIns="45700" lIns="91425" rIns="91425" tIns="45700">
            <a:noAutofit/>
          </a:bodyPr>
          <a:lstStyle/>
          <a:p>
            <a:pPr indent="0" lvl="0" marL="0" marR="0" rtl="0" algn="l">
              <a:lnSpc>
                <a:spcPct val="12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Article in a Magazine Format</a:t>
            </a: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Author(s). “Title of Article.” </a:t>
            </a:r>
            <a:r>
              <a:rPr b="0" baseline="0" i="1" lang="en-US" sz="2000" u="none" cap="none" strike="noStrike">
                <a:solidFill>
                  <a:srgbClr val="0070C0"/>
                </a:solidFill>
                <a:latin typeface="Belleza"/>
                <a:ea typeface="Belleza"/>
                <a:cs typeface="Belleza"/>
                <a:sym typeface="Belleza"/>
              </a:rPr>
              <a:t>Title of Periodical</a:t>
            </a:r>
            <a:r>
              <a:rPr b="0" baseline="0" i="0" lang="en-US" sz="2000" u="none" cap="none" strike="noStrike">
                <a:solidFill>
                  <a:srgbClr val="0070C0"/>
                </a:solidFill>
                <a:latin typeface="Belleza"/>
                <a:ea typeface="Belleza"/>
                <a:cs typeface="Belleza"/>
                <a:sym typeface="Belleza"/>
              </a:rPr>
              <a:t> Day Month Year: pages. 	Medium of publication.</a:t>
            </a:r>
          </a:p>
          <a:p>
            <a:pPr indent="0" lvl="0" marL="0" marR="0" rtl="0" algn="l">
              <a:lnSpc>
                <a:spcPct val="10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Example:</a:t>
            </a: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Buchman, Dana. “A Special Education.” </a:t>
            </a:r>
            <a:r>
              <a:rPr b="0" baseline="0" i="1" lang="en-US" sz="2000" u="none" cap="none" strike="noStrike">
                <a:solidFill>
                  <a:srgbClr val="0070C0"/>
                </a:solidFill>
                <a:latin typeface="Belleza"/>
                <a:ea typeface="Belleza"/>
                <a:cs typeface="Belleza"/>
                <a:sym typeface="Belleza"/>
              </a:rPr>
              <a:t>Good Housekeeping</a:t>
            </a:r>
            <a:r>
              <a:rPr b="0" baseline="0" i="0" lang="en-US" sz="2000" u="none" cap="none" strike="noStrike">
                <a:solidFill>
                  <a:srgbClr val="0070C0"/>
                </a:solidFill>
                <a:latin typeface="Belleza"/>
                <a:ea typeface="Belleza"/>
                <a:cs typeface="Belleza"/>
                <a:sym typeface="Belleza"/>
              </a:rPr>
              <a:t> Mar. 	2006: 143-8. Print.</a:t>
            </a:r>
          </a:p>
          <a:p>
            <a:pPr indent="0" lvl="0" marL="0" marR="0" rtl="0" algn="l">
              <a:lnSpc>
                <a:spcPct val="120000"/>
              </a:lnSpc>
              <a:spcBef>
                <a:spcPts val="0"/>
              </a:spcBef>
              <a:spcAft>
                <a:spcPts val="0"/>
              </a:spcAft>
              <a:buClr>
                <a:schemeClr val="dk1"/>
              </a:buClr>
              <a:buFont typeface="Quattrocento"/>
              <a:buNone/>
            </a:pPr>
            <a:r>
              <a:t/>
            </a:r>
            <a:endParaRPr b="0" baseline="0" i="0" sz="1600" u="none" cap="none" strike="noStrike">
              <a:solidFill>
                <a:schemeClr val="dk1"/>
              </a:solidFill>
              <a:latin typeface="Belleza"/>
              <a:ea typeface="Belleza"/>
              <a:cs typeface="Belleza"/>
              <a:sym typeface="Belleza"/>
            </a:endParaRPr>
          </a:p>
          <a:p>
            <a:pPr indent="0" lvl="0" marL="0" marR="0" rtl="0" algn="l">
              <a:lnSpc>
                <a:spcPct val="12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Article in Scholarly Journal Format</a:t>
            </a: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Author(s). “Title of Article.” </a:t>
            </a:r>
            <a:r>
              <a:rPr b="0" baseline="0" i="1" lang="en-US" sz="2000" u="none" cap="none" strike="noStrike">
                <a:solidFill>
                  <a:srgbClr val="0070C0"/>
                </a:solidFill>
                <a:latin typeface="Belleza"/>
                <a:ea typeface="Belleza"/>
                <a:cs typeface="Belleza"/>
                <a:sym typeface="Belleza"/>
              </a:rPr>
              <a:t>Title of Journal</a:t>
            </a:r>
            <a:r>
              <a:rPr b="0" baseline="0" i="0" lang="en-US" sz="2000" u="none" cap="none" strike="noStrike">
                <a:solidFill>
                  <a:srgbClr val="0070C0"/>
                </a:solidFill>
                <a:latin typeface="Belleza"/>
                <a:ea typeface="Belleza"/>
                <a:cs typeface="Belleza"/>
                <a:sym typeface="Belleza"/>
              </a:rPr>
              <a:t> Volume.Issue (Year): pages. 	Medium of publication.</a:t>
            </a:r>
          </a:p>
          <a:p>
            <a:pPr indent="0" lvl="0" marL="0" marR="0" rtl="0" algn="l">
              <a:lnSpc>
                <a:spcPct val="10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Example:</a:t>
            </a: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Duvall, John N. “The (Super)Marketplace of Images: Television as 	Unmediated Mediation in DeLillo's White Noise.” </a:t>
            </a:r>
            <a:r>
              <a:rPr b="0" baseline="0" i="1" lang="en-US" sz="2000" u="none" cap="none" strike="noStrike">
                <a:solidFill>
                  <a:srgbClr val="0070C0"/>
                </a:solidFill>
                <a:latin typeface="Belleza"/>
                <a:ea typeface="Belleza"/>
                <a:cs typeface="Belleza"/>
                <a:sym typeface="Belleza"/>
              </a:rPr>
              <a:t>Arizona Quarterly</a:t>
            </a:r>
            <a:r>
              <a:rPr b="0" baseline="0" i="0" lang="en-US" sz="2000" u="none" cap="none" strike="noStrike">
                <a:solidFill>
                  <a:srgbClr val="0070C0"/>
                </a:solidFill>
                <a:latin typeface="Belleza"/>
                <a:ea typeface="Belleza"/>
                <a:cs typeface="Belleza"/>
                <a:sym typeface="Belleza"/>
              </a:rPr>
              <a:t> 	50.3 (1994): 127- 53. Print.</a:t>
            </a:r>
          </a:p>
        </p:txBody>
      </p:sp>
      <p:grpSp>
        <p:nvGrpSpPr>
          <p:cNvPr id="443" name="Shape 443"/>
          <p:cNvGrpSpPr/>
          <p:nvPr/>
        </p:nvGrpSpPr>
        <p:grpSpPr>
          <a:xfrm>
            <a:off x="1128712" y="0"/>
            <a:ext cx="6773862" cy="2022475"/>
            <a:chOff x="0" y="0"/>
            <a:chExt cx="2147483646" cy="2147483647"/>
          </a:xfrm>
        </p:grpSpPr>
        <p:grpSp>
          <p:nvGrpSpPr>
            <p:cNvPr id="444" name="Shape 444"/>
            <p:cNvGrpSpPr/>
            <p:nvPr/>
          </p:nvGrpSpPr>
          <p:grpSpPr>
            <a:xfrm>
              <a:off x="0" y="0"/>
              <a:ext cx="2147483646" cy="2147483647"/>
              <a:chOff x="0" y="0"/>
              <a:chExt cx="2147483646" cy="2147483647"/>
            </a:xfrm>
          </p:grpSpPr>
          <p:sp>
            <p:nvSpPr>
              <p:cNvPr id="445" name="Shape 445"/>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46" name="Shape 446"/>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47" name="Shape 447"/>
            <p:cNvSpPr txBox="1"/>
            <p:nvPr/>
          </p:nvSpPr>
          <p:spPr>
            <a:xfrm>
              <a:off x="1029002768" y="811006229"/>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Periodicals</a:t>
              </a:r>
            </a:p>
          </p:txBody>
        </p:sp>
      </p:gr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2" name="Shape 452"/>
        <p:cNvGrpSpPr/>
        <p:nvPr/>
      </p:nvGrpSpPr>
      <p:grpSpPr>
        <a:xfrm>
          <a:off x="0" y="0"/>
          <a:ext cx="0" cy="0"/>
          <a:chOff x="0" y="0"/>
          <a:chExt cx="0" cy="0"/>
        </a:xfrm>
      </p:grpSpPr>
      <p:sp>
        <p:nvSpPr>
          <p:cNvPr id="453" name="Shape 453"/>
          <p:cNvSpPr txBox="1"/>
          <p:nvPr/>
        </p:nvSpPr>
        <p:spPr>
          <a:xfrm>
            <a:off x="479425" y="2263775"/>
            <a:ext cx="8185149" cy="2344737"/>
          </a:xfrm>
          <a:prstGeom prst="rect">
            <a:avLst/>
          </a:prstGeom>
          <a:noFill/>
          <a:ln>
            <a:noFill/>
          </a:ln>
        </p:spPr>
        <p:txBody>
          <a:bodyPr anchorCtr="0" anchor="t" bIns="45700" lIns="91425" rIns="91425" tIns="45700">
            <a:noAutofit/>
          </a:bodyPr>
          <a:lstStyle/>
          <a:p>
            <a:pPr indent="0" lvl="0" marL="0" marR="0" rtl="0" algn="l">
              <a:lnSpc>
                <a:spcPct val="11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Web Source Format:</a:t>
            </a:r>
          </a:p>
          <a:p>
            <a:pPr indent="0" lvl="0" marL="0" marR="0" rtl="0" algn="l">
              <a:lnSpc>
                <a:spcPct val="15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Editor, author, or compiler name (if available). “Article Name.” </a:t>
            </a:r>
            <a:r>
              <a:rPr b="0" baseline="0" i="1" lang="en-US" sz="2000" u="none" cap="none" strike="noStrike">
                <a:solidFill>
                  <a:srgbClr val="0070C0"/>
                </a:solidFill>
                <a:latin typeface="Belleza"/>
                <a:ea typeface="Belleza"/>
                <a:cs typeface="Belleza"/>
                <a:sym typeface="Belleza"/>
              </a:rPr>
              <a:t>Name of 	Site</a:t>
            </a:r>
            <a:r>
              <a:rPr b="0" baseline="0" i="0" lang="en-US" sz="2000" u="none" cap="none" strike="noStrike">
                <a:solidFill>
                  <a:srgbClr val="0070C0"/>
                </a:solidFill>
                <a:latin typeface="Belleza"/>
                <a:ea typeface="Belleza"/>
                <a:cs typeface="Belleza"/>
                <a:sym typeface="Belleza"/>
              </a:rPr>
              <a:t>. Version number. Name of institution/organization affiliated 	with the site (sponsor or publisher). Date of last update. Medium of 	publication. Date of access.</a:t>
            </a:r>
          </a:p>
        </p:txBody>
      </p:sp>
      <p:grpSp>
        <p:nvGrpSpPr>
          <p:cNvPr id="454" name="Shape 454"/>
          <p:cNvGrpSpPr/>
          <p:nvPr/>
        </p:nvGrpSpPr>
        <p:grpSpPr>
          <a:xfrm>
            <a:off x="1128712" y="0"/>
            <a:ext cx="6773862" cy="2022475"/>
            <a:chOff x="0" y="0"/>
            <a:chExt cx="2147483646" cy="2147483647"/>
          </a:xfrm>
        </p:grpSpPr>
        <p:grpSp>
          <p:nvGrpSpPr>
            <p:cNvPr id="455" name="Shape 455"/>
            <p:cNvGrpSpPr/>
            <p:nvPr/>
          </p:nvGrpSpPr>
          <p:grpSpPr>
            <a:xfrm>
              <a:off x="0" y="0"/>
              <a:ext cx="2147483646" cy="2147483647"/>
              <a:chOff x="0" y="0"/>
              <a:chExt cx="2147483646" cy="2147483647"/>
            </a:xfrm>
          </p:grpSpPr>
          <p:sp>
            <p:nvSpPr>
              <p:cNvPr id="456" name="Shape 456"/>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57" name="Shape 457"/>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58" name="Shape 458"/>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Web</a:t>
              </a:r>
            </a:p>
          </p:txBody>
        </p:sp>
      </p:grpSp>
      <p:pic>
        <p:nvPicPr>
          <p:cNvPr id="459" name="Shape 459"/>
          <p:cNvPicPr preferRelativeResize="0"/>
          <p:nvPr/>
        </p:nvPicPr>
        <p:blipFill rotWithShape="1">
          <a:blip r:embed="rId4">
            <a:alphaModFix/>
          </a:blip>
          <a:srcRect b="0" l="0" r="0" t="0"/>
          <a:stretch/>
        </p:blipFill>
        <p:spPr>
          <a:xfrm>
            <a:off x="7148511" y="4167187"/>
            <a:ext cx="1762124" cy="2470149"/>
          </a:xfrm>
          <a:prstGeom prst="rect">
            <a:avLst/>
          </a:prstGeom>
          <a:noFill/>
          <a:ln>
            <a:noFill/>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4" name="Shape 464"/>
        <p:cNvGrpSpPr/>
        <p:nvPr/>
      </p:nvGrpSpPr>
      <p:grpSpPr>
        <a:xfrm>
          <a:off x="0" y="0"/>
          <a:ext cx="0" cy="0"/>
          <a:chOff x="0" y="0"/>
          <a:chExt cx="0" cy="0"/>
        </a:xfrm>
      </p:grpSpPr>
      <p:sp>
        <p:nvSpPr>
          <p:cNvPr id="465" name="Shape 465"/>
          <p:cNvSpPr txBox="1"/>
          <p:nvPr/>
        </p:nvSpPr>
        <p:spPr>
          <a:xfrm>
            <a:off x="563562" y="2249486"/>
            <a:ext cx="8016875" cy="357028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0" baseline="0" i="1" lang="en-US" sz="2000" u="none" cap="none" strike="noStrike">
                <a:solidFill>
                  <a:schemeClr val="dk1"/>
                </a:solidFill>
                <a:latin typeface="Belleza"/>
                <a:ea typeface="Belleza"/>
                <a:cs typeface="Belleza"/>
                <a:sym typeface="Belleza"/>
              </a:rPr>
              <a:t>Examples:</a:t>
            </a:r>
          </a:p>
          <a:p>
            <a:pPr indent="0" lvl="0" marL="0" marR="0" rtl="0" algn="l">
              <a:lnSpc>
                <a:spcPct val="100000"/>
              </a:lnSpc>
              <a:spcBef>
                <a:spcPts val="0"/>
              </a:spcBef>
              <a:spcAft>
                <a:spcPts val="0"/>
              </a:spcAft>
              <a:buClr>
                <a:schemeClr val="dk1"/>
              </a:buClr>
              <a:buFont typeface="Quattrocento"/>
              <a:buNone/>
            </a:pPr>
            <a:r>
              <a:t/>
            </a:r>
            <a:endParaRPr b="0" baseline="0" i="1" sz="6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Bernstein, Mark. “10 Tips on Writing the Living Web.” </a:t>
            </a:r>
            <a:r>
              <a:rPr b="0" baseline="0" i="1" lang="en-US" sz="2000" u="none" cap="none" strike="noStrike">
                <a:solidFill>
                  <a:srgbClr val="0070C0"/>
                </a:solidFill>
                <a:latin typeface="Belleza"/>
                <a:ea typeface="Belleza"/>
                <a:cs typeface="Belleza"/>
                <a:sym typeface="Belleza"/>
              </a:rPr>
              <a:t>A List Apart: 	For People Who Make Websites</a:t>
            </a:r>
            <a:r>
              <a:rPr b="0" baseline="0" i="0" lang="en-US" sz="2000" u="none" cap="none" strike="noStrike">
                <a:solidFill>
                  <a:srgbClr val="0070C0"/>
                </a:solidFill>
                <a:latin typeface="Belleza"/>
                <a:ea typeface="Belleza"/>
                <a:cs typeface="Belleza"/>
                <a:sym typeface="Belleza"/>
              </a:rPr>
              <a:t>. A List Apart Mag., 16 Aug. 	2002. Web. 4 May 2009.</a:t>
            </a:r>
          </a:p>
          <a:p>
            <a:pPr indent="0" lvl="0" marL="0" marR="0" rtl="0" algn="l">
              <a:lnSpc>
                <a:spcPct val="100000"/>
              </a:lnSpc>
              <a:spcBef>
                <a:spcPts val="360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Felluga, Dino. </a:t>
            </a:r>
            <a:r>
              <a:rPr b="0" baseline="0" i="1" lang="en-US" sz="2000" u="none" cap="none" strike="noStrike">
                <a:solidFill>
                  <a:srgbClr val="0070C0"/>
                </a:solidFill>
                <a:latin typeface="Belleza"/>
                <a:ea typeface="Belleza"/>
                <a:cs typeface="Belleza"/>
                <a:sym typeface="Belleza"/>
              </a:rPr>
              <a:t>Guide to Literary and Critical Theory</a:t>
            </a:r>
            <a:r>
              <a:rPr b="0" baseline="0" i="0" lang="en-US" sz="2000" u="none" cap="none" strike="noStrike">
                <a:solidFill>
                  <a:srgbClr val="0070C0"/>
                </a:solidFill>
                <a:latin typeface="Belleza"/>
                <a:ea typeface="Belleza"/>
                <a:cs typeface="Belleza"/>
                <a:sym typeface="Belleza"/>
              </a:rPr>
              <a:t>. Purdue U, 28 	Nov. 2003. Web. 10 May 2006.</a:t>
            </a:r>
          </a:p>
          <a:p>
            <a:pPr indent="0" lvl="0" marL="0" marR="0" rtl="0" algn="l">
              <a:lnSpc>
                <a:spcPct val="100000"/>
              </a:lnSpc>
              <a:spcBef>
                <a:spcPts val="3600"/>
              </a:spcBef>
              <a:spcAft>
                <a:spcPts val="360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“How to Make Vegetarian Chili.” </a:t>
            </a:r>
            <a:r>
              <a:rPr b="0" baseline="0" i="1" lang="en-US" sz="2000" u="none" cap="none" strike="noStrike">
                <a:solidFill>
                  <a:srgbClr val="0070C0"/>
                </a:solidFill>
                <a:latin typeface="Belleza"/>
                <a:ea typeface="Belleza"/>
                <a:cs typeface="Belleza"/>
                <a:sym typeface="Belleza"/>
              </a:rPr>
              <a:t>eHow.com</a:t>
            </a:r>
            <a:r>
              <a:rPr b="0" baseline="0" i="0" lang="en-US" sz="2000" u="none" cap="none" strike="noStrike">
                <a:solidFill>
                  <a:srgbClr val="0070C0"/>
                </a:solidFill>
                <a:latin typeface="Belleza"/>
                <a:ea typeface="Belleza"/>
                <a:cs typeface="Belleza"/>
                <a:sym typeface="Belleza"/>
              </a:rPr>
              <a:t>. eHow. n.d. Web. 24 Feb. 	2009.</a:t>
            </a:r>
          </a:p>
        </p:txBody>
      </p:sp>
      <p:grpSp>
        <p:nvGrpSpPr>
          <p:cNvPr id="466" name="Shape 466"/>
          <p:cNvGrpSpPr/>
          <p:nvPr/>
        </p:nvGrpSpPr>
        <p:grpSpPr>
          <a:xfrm>
            <a:off x="1128712" y="0"/>
            <a:ext cx="6773862" cy="2022475"/>
            <a:chOff x="0" y="0"/>
            <a:chExt cx="2147483646" cy="2147483647"/>
          </a:xfrm>
        </p:grpSpPr>
        <p:grpSp>
          <p:nvGrpSpPr>
            <p:cNvPr id="467" name="Shape 467"/>
            <p:cNvGrpSpPr/>
            <p:nvPr/>
          </p:nvGrpSpPr>
          <p:grpSpPr>
            <a:xfrm>
              <a:off x="0" y="0"/>
              <a:ext cx="2147483646" cy="2147483647"/>
              <a:chOff x="0" y="0"/>
              <a:chExt cx="2147483646" cy="2147483647"/>
            </a:xfrm>
          </p:grpSpPr>
          <p:sp>
            <p:nvSpPr>
              <p:cNvPr id="468" name="Shape 468"/>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69" name="Shape 469"/>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70" name="Shape 470"/>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Web</a:t>
              </a:r>
            </a:p>
          </p:txBody>
        </p:sp>
      </p:gr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5" name="Shape 475"/>
        <p:cNvGrpSpPr/>
        <p:nvPr/>
      </p:nvGrpSpPr>
      <p:grpSpPr>
        <a:xfrm>
          <a:off x="0" y="0"/>
          <a:ext cx="0" cy="0"/>
          <a:chOff x="0" y="0"/>
          <a:chExt cx="0" cy="0"/>
        </a:xfrm>
      </p:grpSpPr>
      <p:sp>
        <p:nvSpPr>
          <p:cNvPr id="476" name="Shape 476"/>
          <p:cNvSpPr txBox="1"/>
          <p:nvPr/>
        </p:nvSpPr>
        <p:spPr>
          <a:xfrm>
            <a:off x="520700" y="2327275"/>
            <a:ext cx="8102600" cy="255428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Personal Interview Example:</a:t>
            </a: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Elliot, Anne. Personal interview. 1 Dec. 2000.</a:t>
            </a:r>
          </a:p>
          <a:p>
            <a:pPr indent="0" lvl="0" marL="0" marR="0" rtl="0" algn="l">
              <a:lnSpc>
                <a:spcPct val="100000"/>
              </a:lnSpc>
              <a:spcBef>
                <a:spcPts val="0"/>
              </a:spcBef>
              <a:spcAft>
                <a:spcPts val="0"/>
              </a:spcAft>
              <a:buClr>
                <a:schemeClr val="dk1"/>
              </a:buClr>
              <a:buFont typeface="Quattrocento"/>
              <a:buNone/>
            </a:pPr>
            <a:r>
              <a:t/>
            </a:r>
            <a:endParaRPr b="0" baseline="0" i="0" sz="20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chemeClr val="dk1"/>
              </a:buClr>
              <a:buFont typeface="Quattrocento"/>
              <a:buNone/>
            </a:pPr>
            <a:r>
              <a:t/>
            </a:r>
            <a:endParaRPr b="0" baseline="0" i="0" sz="12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Speech Example:</a:t>
            </a:r>
          </a:p>
          <a:p>
            <a:pPr indent="0" lvl="0" marL="0" marR="0" rtl="0" algn="l">
              <a:lnSpc>
                <a:spcPct val="100000"/>
              </a:lnSpc>
              <a:spcBef>
                <a:spcPts val="0"/>
              </a:spcBef>
              <a:spcAft>
                <a:spcPts val="0"/>
              </a:spcAft>
              <a:buClr>
                <a:srgbClr val="0070C0"/>
              </a:buClr>
              <a:buSzPct val="25000"/>
              <a:buFont typeface="Belleza"/>
              <a:buNone/>
            </a:pPr>
            <a:r>
              <a:rPr b="0" baseline="0" i="0" lang="en-US" sz="2000" u="none" cap="none" strike="noStrike">
                <a:solidFill>
                  <a:srgbClr val="0070C0"/>
                </a:solidFill>
                <a:latin typeface="Belleza"/>
                <a:ea typeface="Belleza"/>
                <a:cs typeface="Belleza"/>
                <a:sym typeface="Belleza"/>
              </a:rPr>
              <a:t>Stein, Bob. </a:t>
            </a:r>
            <a:r>
              <a:rPr b="0" baseline="0" i="1" lang="en-US" sz="2000" u="none" cap="none" strike="noStrike">
                <a:solidFill>
                  <a:srgbClr val="0070C0"/>
                </a:solidFill>
                <a:latin typeface="Belleza"/>
                <a:ea typeface="Belleza"/>
                <a:cs typeface="Belleza"/>
                <a:sym typeface="Belleza"/>
              </a:rPr>
              <a:t>Computers and Writing Conference</a:t>
            </a:r>
            <a:r>
              <a:rPr b="0" baseline="0" i="0" lang="en-US" sz="2000" u="none" cap="none" strike="noStrike">
                <a:solidFill>
                  <a:srgbClr val="0070C0"/>
                </a:solidFill>
                <a:latin typeface="Belleza"/>
                <a:ea typeface="Belleza"/>
                <a:cs typeface="Belleza"/>
                <a:sym typeface="Belleza"/>
              </a:rPr>
              <a:t>. Purdue University. 	Union Club Hotel, West Lafayette, IN. 23 May 2003. Keynote 	address.</a:t>
            </a:r>
          </a:p>
        </p:txBody>
      </p:sp>
      <p:grpSp>
        <p:nvGrpSpPr>
          <p:cNvPr id="477" name="Shape 477"/>
          <p:cNvGrpSpPr/>
          <p:nvPr/>
        </p:nvGrpSpPr>
        <p:grpSpPr>
          <a:xfrm>
            <a:off x="1128712" y="0"/>
            <a:ext cx="6773862" cy="2022475"/>
            <a:chOff x="0" y="0"/>
            <a:chExt cx="2147483646" cy="2147483647"/>
          </a:xfrm>
        </p:grpSpPr>
        <p:grpSp>
          <p:nvGrpSpPr>
            <p:cNvPr id="478" name="Shape 478"/>
            <p:cNvGrpSpPr/>
            <p:nvPr/>
          </p:nvGrpSpPr>
          <p:grpSpPr>
            <a:xfrm>
              <a:off x="0" y="0"/>
              <a:ext cx="2147483646" cy="2147483647"/>
              <a:chOff x="0" y="0"/>
              <a:chExt cx="2147483646" cy="2147483647"/>
            </a:xfrm>
          </p:grpSpPr>
          <p:sp>
            <p:nvSpPr>
              <p:cNvPr id="479" name="Shape 479"/>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80" name="Shape 480"/>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81" name="Shape 481"/>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Other</a:t>
              </a:r>
            </a:p>
          </p:txBody>
        </p:sp>
      </p:grpSp>
      <p:pic>
        <p:nvPicPr>
          <p:cNvPr id="482" name="Shape 482"/>
          <p:cNvPicPr preferRelativeResize="0"/>
          <p:nvPr/>
        </p:nvPicPr>
        <p:blipFill rotWithShape="1">
          <a:blip r:embed="rId4">
            <a:alphaModFix/>
          </a:blip>
          <a:srcRect b="16859" l="0" r="0" t="17352"/>
          <a:stretch/>
        </p:blipFill>
        <p:spPr>
          <a:xfrm>
            <a:off x="6024562" y="2084386"/>
            <a:ext cx="2251075" cy="1468437"/>
          </a:xfrm>
          <a:prstGeom prst="rect">
            <a:avLst/>
          </a:prstGeom>
          <a:noFill/>
          <a:ln>
            <a:noFill/>
          </a:ln>
        </p:spPr>
      </p:pic>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7" name="Shape 487"/>
        <p:cNvGrpSpPr/>
        <p:nvPr/>
      </p:nvGrpSpPr>
      <p:grpSpPr>
        <a:xfrm>
          <a:off x="0" y="0"/>
          <a:ext cx="0" cy="0"/>
          <a:chOff x="0" y="0"/>
          <a:chExt cx="0" cy="0"/>
        </a:xfrm>
      </p:grpSpPr>
      <p:sp>
        <p:nvSpPr>
          <p:cNvPr id="488" name="Shape 488"/>
          <p:cNvSpPr txBox="1"/>
          <p:nvPr/>
        </p:nvSpPr>
        <p:spPr>
          <a:xfrm>
            <a:off x="728662" y="2216150"/>
            <a:ext cx="7686675" cy="1447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Film Example:</a:t>
            </a:r>
          </a:p>
          <a:p>
            <a:pPr indent="0" lvl="0" marL="0" marR="0" rtl="0" algn="l">
              <a:lnSpc>
                <a:spcPct val="100000"/>
              </a:lnSpc>
              <a:spcBef>
                <a:spcPts val="0"/>
              </a:spcBef>
              <a:spcAft>
                <a:spcPts val="0"/>
              </a:spcAft>
              <a:buClr>
                <a:schemeClr val="dk1"/>
              </a:buClr>
              <a:buFont typeface="Quattrocento"/>
              <a:buNone/>
            </a:pPr>
            <a:r>
              <a:t/>
            </a:r>
            <a:endParaRPr b="1" baseline="0" i="0" sz="4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rgbClr val="0070C0"/>
              </a:buClr>
              <a:buSzPct val="25000"/>
              <a:buFont typeface="Belleza"/>
              <a:buNone/>
            </a:pPr>
            <a:r>
              <a:rPr b="0" baseline="0" i="1" lang="en-US" sz="2000" u="none" cap="none" strike="noStrike">
                <a:solidFill>
                  <a:srgbClr val="0070C0"/>
                </a:solidFill>
                <a:latin typeface="Belleza"/>
                <a:ea typeface="Belleza"/>
                <a:cs typeface="Belleza"/>
                <a:sym typeface="Belleza"/>
              </a:rPr>
              <a:t>The Usual Suspects</a:t>
            </a:r>
            <a:r>
              <a:rPr b="0" baseline="0" i="0" lang="en-US" sz="2000" u="none" cap="none" strike="noStrike">
                <a:solidFill>
                  <a:srgbClr val="0070C0"/>
                </a:solidFill>
                <a:latin typeface="Belleza"/>
                <a:ea typeface="Belleza"/>
                <a:cs typeface="Belleza"/>
                <a:sym typeface="Belleza"/>
              </a:rPr>
              <a:t>. Dir. Bryan Singer. Perf. Kevin Spacey, 	Gabriel 	Byrne, Chazz Palminteri, Stephen Baldwin, and 	Benecio del Toro. Polygram, 1995. Film.</a:t>
            </a:r>
          </a:p>
        </p:txBody>
      </p:sp>
      <p:grpSp>
        <p:nvGrpSpPr>
          <p:cNvPr id="489" name="Shape 489"/>
          <p:cNvGrpSpPr/>
          <p:nvPr/>
        </p:nvGrpSpPr>
        <p:grpSpPr>
          <a:xfrm>
            <a:off x="1128712" y="0"/>
            <a:ext cx="6773862" cy="2022475"/>
            <a:chOff x="0" y="0"/>
            <a:chExt cx="2147483646" cy="2147483647"/>
          </a:xfrm>
        </p:grpSpPr>
        <p:grpSp>
          <p:nvGrpSpPr>
            <p:cNvPr id="490" name="Shape 490"/>
            <p:cNvGrpSpPr/>
            <p:nvPr/>
          </p:nvGrpSpPr>
          <p:grpSpPr>
            <a:xfrm>
              <a:off x="0" y="0"/>
              <a:ext cx="2147483646" cy="2147483647"/>
              <a:chOff x="0" y="0"/>
              <a:chExt cx="2147483646" cy="2147483647"/>
            </a:xfrm>
          </p:grpSpPr>
          <p:sp>
            <p:nvSpPr>
              <p:cNvPr id="491" name="Shape 491"/>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492" name="Shape 492"/>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493" name="Shape 493"/>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Works Cited Page: Other</a:t>
              </a:r>
            </a:p>
          </p:txBody>
        </p:sp>
      </p:grpSp>
      <p:pic>
        <p:nvPicPr>
          <p:cNvPr id="494" name="Shape 494"/>
          <p:cNvPicPr preferRelativeResize="0"/>
          <p:nvPr/>
        </p:nvPicPr>
        <p:blipFill rotWithShape="1">
          <a:blip r:embed="rId4">
            <a:alphaModFix/>
          </a:blip>
          <a:srcRect b="0" l="0" r="0" t="0"/>
          <a:stretch/>
        </p:blipFill>
        <p:spPr>
          <a:xfrm>
            <a:off x="203200" y="3805237"/>
            <a:ext cx="2278061" cy="2847975"/>
          </a:xfrm>
          <a:prstGeom prst="rect">
            <a:avLst/>
          </a:prstGeom>
          <a:noFill/>
          <a:ln>
            <a:noFill/>
          </a:ln>
        </p:spPr>
      </p:pic>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9" name="Shape 499"/>
        <p:cNvGrpSpPr/>
        <p:nvPr/>
      </p:nvGrpSpPr>
      <p:grpSpPr>
        <a:xfrm>
          <a:off x="0" y="0"/>
          <a:ext cx="0" cy="0"/>
          <a:chOff x="0" y="0"/>
          <a:chExt cx="0" cy="0"/>
        </a:xfrm>
      </p:grpSpPr>
      <p:sp>
        <p:nvSpPr>
          <p:cNvPr id="500" name="Shape 500"/>
          <p:cNvSpPr txBox="1"/>
          <p:nvPr/>
        </p:nvSpPr>
        <p:spPr>
          <a:xfrm>
            <a:off x="1128712" y="2503486"/>
            <a:ext cx="6773861" cy="2678112"/>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Purdue University Writing Lab</a:t>
            </a:r>
          </a:p>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Heavilon 226</a:t>
            </a:r>
          </a:p>
          <a:p>
            <a:pPr indent="0" lvl="0" marL="0" marR="0" rtl="0" algn="l">
              <a:lnSpc>
                <a:spcPct val="100000"/>
              </a:lnSpc>
              <a:spcBef>
                <a:spcPts val="0"/>
              </a:spcBef>
              <a:spcAft>
                <a:spcPts val="0"/>
              </a:spcAft>
              <a:buClr>
                <a:schemeClr val="dk1"/>
              </a:buClr>
              <a:buFont typeface="Quattrocento"/>
              <a:buNone/>
            </a:pPr>
            <a:r>
              <a:t/>
            </a:r>
            <a:endParaRPr b="0" baseline="0" i="0" sz="2400" u="none" cap="none" strike="noStrike">
              <a:solidFill>
                <a:schemeClr val="dk1"/>
              </a:solidFill>
              <a:latin typeface="Belleza"/>
              <a:ea typeface="Belleza"/>
              <a:cs typeface="Belleza"/>
              <a:sym typeface="Belleza"/>
            </a:endParaRPr>
          </a:p>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Web:  </a:t>
            </a:r>
            <a:r>
              <a:rPr b="0" baseline="0" i="0" lang="en-US" sz="2400" u="sng" cap="none" strike="noStrike">
                <a:solidFill>
                  <a:schemeClr val="hlink"/>
                </a:solidFill>
                <a:latin typeface="Quattrocento"/>
                <a:ea typeface="Quattrocento"/>
                <a:cs typeface="Quattrocento"/>
                <a:sym typeface="Quattrocento"/>
                <a:hlinkClick r:id="rId3"/>
              </a:rPr>
              <a:t>http://owl.english.purdue.edu/</a:t>
            </a:r>
          </a:p>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Phone: (765) 494-3723</a:t>
            </a:r>
          </a:p>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Email: </a:t>
            </a:r>
            <a:r>
              <a:rPr b="0" baseline="0" i="0" lang="en-US" sz="2400" u="sng" cap="none" strike="noStrike">
                <a:solidFill>
                  <a:schemeClr val="hlink"/>
                </a:solidFill>
                <a:latin typeface="Quattrocento"/>
                <a:ea typeface="Quattrocento"/>
                <a:cs typeface="Quattrocento"/>
                <a:sym typeface="Quattrocento"/>
                <a:hlinkClick r:id="rId4"/>
              </a:rPr>
              <a:t>owl@owl.english.purdue.edu</a:t>
            </a:r>
          </a:p>
          <a:p>
            <a:pPr indent="0" lvl="0" marL="0" marR="0" rtl="0" algn="l">
              <a:lnSpc>
                <a:spcPct val="100000"/>
              </a:lnSpc>
              <a:spcBef>
                <a:spcPts val="0"/>
              </a:spcBef>
              <a:spcAft>
                <a:spcPts val="0"/>
              </a:spcAft>
              <a:buNone/>
            </a:pPr>
            <a:r>
              <a:t/>
            </a:r>
            <a:endParaRPr b="0" baseline="0" i="0" sz="2400" u="sng" cap="none" strike="noStrike">
              <a:solidFill>
                <a:schemeClr val="hlink"/>
              </a:solidFill>
              <a:latin typeface="Quattrocento"/>
              <a:ea typeface="Quattrocento"/>
              <a:cs typeface="Quattrocento"/>
              <a:sym typeface="Quattrocento"/>
              <a:hlinkClick r:id="rId5"/>
            </a:endParaRPr>
          </a:p>
        </p:txBody>
      </p:sp>
      <p:grpSp>
        <p:nvGrpSpPr>
          <p:cNvPr id="501" name="Shape 501"/>
          <p:cNvGrpSpPr/>
          <p:nvPr/>
        </p:nvGrpSpPr>
        <p:grpSpPr>
          <a:xfrm>
            <a:off x="1128712" y="0"/>
            <a:ext cx="6773862" cy="2022475"/>
            <a:chOff x="0" y="0"/>
            <a:chExt cx="2147483646" cy="2147483647"/>
          </a:xfrm>
        </p:grpSpPr>
        <p:grpSp>
          <p:nvGrpSpPr>
            <p:cNvPr id="502" name="Shape 502"/>
            <p:cNvGrpSpPr/>
            <p:nvPr/>
          </p:nvGrpSpPr>
          <p:grpSpPr>
            <a:xfrm>
              <a:off x="0" y="0"/>
              <a:ext cx="2147483646" cy="2147483647"/>
              <a:chOff x="0" y="0"/>
              <a:chExt cx="2147483646" cy="2147483647"/>
            </a:xfrm>
          </p:grpSpPr>
          <p:sp>
            <p:nvSpPr>
              <p:cNvPr id="503" name="Shape 503"/>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504" name="Shape 504"/>
              <p:cNvPicPr preferRelativeResize="0"/>
              <p:nvPr/>
            </p:nvPicPr>
            <p:blipFill rotWithShape="1">
              <a:blip r:embed="rId6">
                <a:alphaModFix/>
              </a:blip>
              <a:srcRect b="0" l="0" r="0" t="0"/>
              <a:stretch/>
            </p:blipFill>
            <p:spPr>
              <a:xfrm>
                <a:off x="0" y="0"/>
                <a:ext cx="1006409061" cy="2147483647"/>
              </a:xfrm>
              <a:prstGeom prst="rect">
                <a:avLst/>
              </a:prstGeom>
              <a:noFill/>
              <a:ln>
                <a:noFill/>
              </a:ln>
            </p:spPr>
          </p:pic>
        </p:grpSp>
        <p:sp>
          <p:nvSpPr>
            <p:cNvPr id="505" name="Shape 505"/>
            <p:cNvSpPr txBox="1"/>
            <p:nvPr/>
          </p:nvSpPr>
          <p:spPr>
            <a:xfrm>
              <a:off x="1022163651" y="797282995"/>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Where to Go to Get More Help</a:t>
              </a:r>
            </a:p>
          </p:txBody>
        </p:sp>
      </p:gr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0" name="Shape 510"/>
        <p:cNvGrpSpPr/>
        <p:nvPr/>
      </p:nvGrpSpPr>
      <p:grpSpPr>
        <a:xfrm>
          <a:off x="0" y="0"/>
          <a:ext cx="0" cy="0"/>
          <a:chOff x="0" y="0"/>
          <a:chExt cx="0" cy="0"/>
        </a:xfrm>
      </p:grpSpPr>
      <p:grpSp>
        <p:nvGrpSpPr>
          <p:cNvPr id="511" name="Shape 511"/>
          <p:cNvGrpSpPr/>
          <p:nvPr/>
        </p:nvGrpSpPr>
        <p:grpSpPr>
          <a:xfrm>
            <a:off x="0" y="0"/>
            <a:ext cx="9144000" cy="2762250"/>
            <a:chOff x="0" y="0"/>
            <a:chExt cx="2147483646" cy="2147483647"/>
          </a:xfrm>
        </p:grpSpPr>
        <p:sp>
          <p:nvSpPr>
            <p:cNvPr id="512" name="Shape 512"/>
            <p:cNvSpPr txBox="1"/>
            <p:nvPr/>
          </p:nvSpPr>
          <p:spPr>
            <a:xfrm>
              <a:off x="0" y="756556392"/>
              <a:ext cx="2147483646" cy="923170854"/>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513" name="Shape 513"/>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514" name="Shape 514"/>
          <p:cNvSpPr txBox="1"/>
          <p:nvPr/>
        </p:nvSpPr>
        <p:spPr>
          <a:xfrm>
            <a:off x="4284662" y="1236662"/>
            <a:ext cx="4859336" cy="64611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dk1"/>
              </a:buClr>
              <a:buSzPct val="25000"/>
              <a:buFont typeface="Quattrocento"/>
              <a:buNone/>
            </a:pPr>
            <a:r>
              <a:rPr b="0" baseline="0" i="0" lang="en-US" sz="3600" u="none" cap="none" strike="noStrike">
                <a:solidFill>
                  <a:schemeClr val="dk1"/>
                </a:solidFill>
                <a:latin typeface="Quattrocento"/>
                <a:ea typeface="Quattrocento"/>
                <a:cs typeface="Quattrocento"/>
                <a:sym typeface="Quattrocento"/>
              </a:rPr>
              <a:t>The End</a:t>
            </a:r>
          </a:p>
        </p:txBody>
      </p:sp>
      <p:sp>
        <p:nvSpPr>
          <p:cNvPr id="515" name="Shape 515"/>
          <p:cNvSpPr txBox="1"/>
          <p:nvPr/>
        </p:nvSpPr>
        <p:spPr>
          <a:xfrm>
            <a:off x="2038350" y="2762250"/>
            <a:ext cx="5884862" cy="61594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1900" u="none" cap="none" strike="noStrike">
                <a:solidFill>
                  <a:schemeClr val="dk1"/>
                </a:solidFill>
                <a:latin typeface="Quattrocento"/>
                <a:ea typeface="Quattrocento"/>
                <a:cs typeface="Quattrocento"/>
                <a:sym typeface="Quattrocento"/>
              </a:rPr>
              <a:t>MLA 7</a:t>
            </a:r>
            <a:r>
              <a:rPr b="0" baseline="30000" i="0" lang="en-US" sz="1900" u="none" cap="none" strike="noStrike">
                <a:solidFill>
                  <a:schemeClr val="dk1"/>
                </a:solidFill>
                <a:latin typeface="Quattrocento"/>
                <a:ea typeface="Quattrocento"/>
                <a:cs typeface="Quattrocento"/>
                <a:sym typeface="Quattrocento"/>
              </a:rPr>
              <a:t>th</a:t>
            </a:r>
            <a:r>
              <a:rPr b="0" baseline="0" i="0" lang="en-US" sz="1900" u="none" cap="none" strike="noStrike">
                <a:solidFill>
                  <a:schemeClr val="dk1"/>
                </a:solidFill>
                <a:latin typeface="Quattrocento"/>
                <a:ea typeface="Quattrocento"/>
                <a:cs typeface="Quattrocento"/>
                <a:sym typeface="Quattrocento"/>
              </a:rPr>
              <a:t> Edition Formatting Style Guide</a:t>
            </a:r>
          </a:p>
          <a:p>
            <a:pPr indent="0" lvl="0" marL="0" marR="0" rtl="0" algn="l">
              <a:lnSpc>
                <a:spcPct val="100000"/>
              </a:lnSpc>
              <a:spcBef>
                <a:spcPts val="0"/>
              </a:spcBef>
              <a:spcAft>
                <a:spcPts val="0"/>
              </a:spcAft>
              <a:buClr>
                <a:schemeClr val="dk1"/>
              </a:buClr>
              <a:buSzPct val="25000"/>
              <a:buFont typeface="Quattrocento"/>
              <a:buNone/>
            </a:pPr>
            <a:r>
              <a:rPr b="0" baseline="0" i="0" lang="en-US" sz="1500" u="none" cap="none" strike="noStrike">
                <a:solidFill>
                  <a:schemeClr val="dk1"/>
                </a:solidFill>
                <a:latin typeface="Quattrocento"/>
                <a:ea typeface="Quattrocento"/>
                <a:cs typeface="Quattrocento"/>
                <a:sym typeface="Quattrocento"/>
              </a:rPr>
              <a:t>Brought to you in cooperation with the Purdue Online Writing Lab</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nvSpPr>
        <p:spPr>
          <a:xfrm>
            <a:off x="361950" y="2509836"/>
            <a:ext cx="4540249" cy="3478212"/>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1" baseline="0" i="0" lang="en-US" sz="2800" u="none" cap="none" strike="noStrike">
                <a:solidFill>
                  <a:schemeClr val="dk1"/>
                </a:solidFill>
                <a:latin typeface="Belleza"/>
                <a:ea typeface="Belleza"/>
                <a:cs typeface="Belleza"/>
                <a:sym typeface="Belleza"/>
              </a:rPr>
              <a:t>MLA regulates:</a:t>
            </a:r>
          </a:p>
          <a:p>
            <a:pPr indent="0" lvl="0" marL="0" marR="0" rtl="0" algn="l">
              <a:lnSpc>
                <a:spcPct val="100000"/>
              </a:lnSpc>
              <a:spcBef>
                <a:spcPts val="0"/>
              </a:spcBef>
              <a:spcAft>
                <a:spcPts val="0"/>
              </a:spcAft>
              <a:buClr>
                <a:schemeClr val="dk1"/>
              </a:buClr>
              <a:buFont typeface="Quattrocento"/>
              <a:buNone/>
            </a:pPr>
            <a:r>
              <a:t/>
            </a:r>
            <a:endParaRPr b="0" baseline="0" i="0" sz="1200" u="none" cap="none" strike="noStrike">
              <a:solidFill>
                <a:schemeClr val="dk1"/>
              </a:solidFill>
              <a:latin typeface="Belleza"/>
              <a:ea typeface="Belleza"/>
              <a:cs typeface="Belleza"/>
              <a:sym typeface="Belleza"/>
            </a:endParaRPr>
          </a:p>
          <a:p>
            <a:pPr indent="0" lvl="0" marL="0" marR="0" rtl="0" algn="l">
              <a:lnSpc>
                <a:spcPct val="150000"/>
              </a:lnSpc>
              <a:spcBef>
                <a:spcPts val="0"/>
              </a:spcBef>
              <a:spcAft>
                <a:spcPts val="0"/>
              </a:spcAft>
              <a:buClr>
                <a:schemeClr val="dk1"/>
              </a:buClr>
              <a:buSzPct val="100000"/>
              <a:buFont typeface="Arial"/>
              <a:buChar char="•"/>
            </a:pPr>
            <a:r>
              <a:rPr b="0" baseline="0" i="0" lang="en-US" sz="2800" u="none" cap="none" strike="noStrike">
                <a:solidFill>
                  <a:schemeClr val="dk1"/>
                </a:solidFill>
                <a:latin typeface="Belleza"/>
                <a:ea typeface="Belleza"/>
                <a:cs typeface="Belleza"/>
                <a:sym typeface="Belleza"/>
              </a:rPr>
              <a:t>Document Format</a:t>
            </a:r>
          </a:p>
          <a:p>
            <a:pPr indent="0" lvl="0" marL="0" marR="0" rtl="0" algn="l">
              <a:lnSpc>
                <a:spcPct val="150000"/>
              </a:lnSpc>
              <a:spcBef>
                <a:spcPts val="0"/>
              </a:spcBef>
              <a:spcAft>
                <a:spcPts val="0"/>
              </a:spcAft>
              <a:buClr>
                <a:schemeClr val="dk1"/>
              </a:buClr>
              <a:buSzPct val="100000"/>
              <a:buFont typeface="Arial"/>
              <a:buChar char="•"/>
            </a:pPr>
            <a:r>
              <a:rPr b="0" baseline="0" i="0" lang="en-US" sz="2800" u="none" cap="none" strike="noStrike">
                <a:solidFill>
                  <a:schemeClr val="dk1"/>
                </a:solidFill>
                <a:latin typeface="Belleza"/>
                <a:ea typeface="Belleza"/>
                <a:cs typeface="Belleza"/>
                <a:sym typeface="Belleza"/>
              </a:rPr>
              <a:t>In-text citations</a:t>
            </a:r>
          </a:p>
          <a:p>
            <a:pPr indent="0" lvl="0" marL="0" marR="0" rtl="0" algn="l">
              <a:lnSpc>
                <a:spcPct val="150000"/>
              </a:lnSpc>
              <a:spcBef>
                <a:spcPts val="0"/>
              </a:spcBef>
              <a:spcAft>
                <a:spcPts val="0"/>
              </a:spcAft>
              <a:buClr>
                <a:schemeClr val="dk1"/>
              </a:buClr>
              <a:buSzPct val="100000"/>
              <a:buFont typeface="Arial"/>
              <a:buChar char="•"/>
            </a:pPr>
            <a:r>
              <a:rPr b="0" baseline="0" i="0" lang="en-US" sz="2800" u="none" cap="none" strike="noStrike">
                <a:solidFill>
                  <a:schemeClr val="dk1"/>
                </a:solidFill>
                <a:latin typeface="Belleza"/>
                <a:ea typeface="Belleza"/>
                <a:cs typeface="Belleza"/>
                <a:sym typeface="Belleza"/>
              </a:rPr>
              <a:t>The Works Cited </a:t>
            </a:r>
            <a:r>
              <a:rPr b="0" baseline="0" i="0" lang="en-US" sz="2400" u="none" cap="none" strike="noStrike">
                <a:solidFill>
                  <a:schemeClr val="dk1"/>
                </a:solidFill>
                <a:latin typeface="Belleza"/>
                <a:ea typeface="Belleza"/>
                <a:cs typeface="Belleza"/>
                <a:sym typeface="Belleza"/>
              </a:rPr>
              <a:t>(a list of all sources used in the paper)</a:t>
            </a:r>
          </a:p>
          <a:p>
            <a:pPr indent="0" lvl="0" marL="0" marR="0" rtl="0" algn="l">
              <a:lnSpc>
                <a:spcPct val="100000"/>
              </a:lnSpc>
              <a:spcBef>
                <a:spcPts val="0"/>
              </a:spcBef>
              <a:spcAft>
                <a:spcPts val="0"/>
              </a:spcAft>
              <a:buNone/>
            </a:pPr>
            <a:r>
              <a:t/>
            </a:r>
            <a:endParaRPr b="0" baseline="0" i="0" sz="2400" u="none" cap="none" strike="noStrike">
              <a:solidFill>
                <a:schemeClr val="dk1"/>
              </a:solidFill>
              <a:latin typeface="Belleza"/>
              <a:ea typeface="Belleza"/>
              <a:cs typeface="Belleza"/>
              <a:sym typeface="Belleza"/>
            </a:endParaRPr>
          </a:p>
        </p:txBody>
      </p:sp>
      <p:sp>
        <p:nvSpPr>
          <p:cNvPr id="119" name="Shape 119"/>
          <p:cNvSpPr txBox="1"/>
          <p:nvPr/>
        </p:nvSpPr>
        <p:spPr>
          <a:xfrm>
            <a:off x="985837" y="3117850"/>
            <a:ext cx="4556125" cy="369886"/>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grpSp>
        <p:nvGrpSpPr>
          <p:cNvPr id="120" name="Shape 120"/>
          <p:cNvGrpSpPr/>
          <p:nvPr/>
        </p:nvGrpSpPr>
        <p:grpSpPr>
          <a:xfrm>
            <a:off x="1128712" y="0"/>
            <a:ext cx="6773862" cy="2022475"/>
            <a:chOff x="0" y="0"/>
            <a:chExt cx="2147483646" cy="2147483647"/>
          </a:xfrm>
        </p:grpSpPr>
        <p:grpSp>
          <p:nvGrpSpPr>
            <p:cNvPr id="121" name="Shape 121"/>
            <p:cNvGrpSpPr/>
            <p:nvPr/>
          </p:nvGrpSpPr>
          <p:grpSpPr>
            <a:xfrm>
              <a:off x="0" y="0"/>
              <a:ext cx="2147483646" cy="2147483647"/>
              <a:chOff x="0" y="0"/>
              <a:chExt cx="2147483646" cy="2147483647"/>
            </a:xfrm>
          </p:grpSpPr>
          <p:sp>
            <p:nvSpPr>
              <p:cNvPr id="122" name="Shape 122"/>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23" name="Shape 123"/>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124" name="Shape 124"/>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What does MLA regulate?</a:t>
              </a:r>
            </a:p>
          </p:txBody>
        </p:sp>
      </p:grpSp>
      <p:pic>
        <p:nvPicPr>
          <p:cNvPr id="125" name="Shape 125"/>
          <p:cNvPicPr preferRelativeResize="0"/>
          <p:nvPr/>
        </p:nvPicPr>
        <p:blipFill rotWithShape="1">
          <a:blip r:embed="rId4">
            <a:alphaModFix/>
          </a:blip>
          <a:srcRect b="0" l="0" r="0" t="0"/>
          <a:stretch/>
        </p:blipFill>
        <p:spPr>
          <a:xfrm>
            <a:off x="5353050" y="1905000"/>
            <a:ext cx="3490911" cy="4687886"/>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nvSpPr>
        <p:spPr>
          <a:xfrm>
            <a:off x="504825" y="2300286"/>
            <a:ext cx="5130800" cy="3046411"/>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Belleza"/>
              <a:buNone/>
            </a:pPr>
            <a:r>
              <a:rPr b="0" baseline="0" i="0" lang="en-US" sz="2400" u="none" cap="none" strike="noStrike">
                <a:solidFill>
                  <a:schemeClr val="dk1"/>
                </a:solidFill>
                <a:latin typeface="Belleza"/>
                <a:ea typeface="Belleza"/>
                <a:cs typeface="Belleza"/>
                <a:sym typeface="Belleza"/>
              </a:rPr>
              <a:t>The </a:t>
            </a:r>
            <a:r>
              <a:rPr b="1" baseline="0" i="0" lang="en-US" sz="2400" u="none" cap="none" strike="noStrike">
                <a:solidFill>
                  <a:srgbClr val="0070C0"/>
                </a:solidFill>
                <a:latin typeface="Belleza"/>
                <a:ea typeface="Belleza"/>
                <a:cs typeface="Belleza"/>
                <a:sym typeface="Belleza"/>
              </a:rPr>
              <a:t>7</a:t>
            </a:r>
            <a:r>
              <a:rPr b="1" baseline="30000" i="0" lang="en-US" sz="2400" u="none" cap="none" strike="noStrike">
                <a:solidFill>
                  <a:srgbClr val="0070C0"/>
                </a:solidFill>
                <a:latin typeface="Belleza"/>
                <a:ea typeface="Belleza"/>
                <a:cs typeface="Belleza"/>
                <a:sym typeface="Belleza"/>
              </a:rPr>
              <a:t>th</a:t>
            </a:r>
            <a:r>
              <a:rPr b="1" baseline="0" i="0" lang="en-US" sz="2400" u="none" cap="none" strike="noStrike">
                <a:solidFill>
                  <a:srgbClr val="0070C0"/>
                </a:solidFill>
                <a:latin typeface="Belleza"/>
                <a:ea typeface="Belleza"/>
                <a:cs typeface="Belleza"/>
                <a:sym typeface="Belleza"/>
              </a:rPr>
              <a:t> Edition of MLA </a:t>
            </a:r>
            <a:r>
              <a:rPr b="0" baseline="0" i="0" lang="en-US" sz="2400" u="none" cap="none" strike="noStrike">
                <a:solidFill>
                  <a:schemeClr val="dk1"/>
                </a:solidFill>
                <a:latin typeface="Belleza"/>
                <a:ea typeface="Belleza"/>
                <a:cs typeface="Belleza"/>
                <a:sym typeface="Belleza"/>
              </a:rPr>
              <a:t>made the following updates/changes:</a:t>
            </a:r>
          </a:p>
          <a:p>
            <a:pPr indent="0" lvl="0" marL="0"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No more underlining (only use italics)</a:t>
            </a:r>
          </a:p>
          <a:p>
            <a:pPr indent="0" lvl="0" marL="0"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Inclusion of the publication medium (e.g. Print, Web, etc.)</a:t>
            </a:r>
          </a:p>
          <a:p>
            <a:pPr indent="0" lvl="0" marL="0" marR="0" rtl="0" algn="l">
              <a:lnSpc>
                <a:spcPct val="10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New abbreviations (e.g., “N.p.” for “no publisher given”)</a:t>
            </a:r>
          </a:p>
        </p:txBody>
      </p:sp>
      <p:pic>
        <p:nvPicPr>
          <p:cNvPr id="132" name="Shape 132"/>
          <p:cNvPicPr preferRelativeResize="0"/>
          <p:nvPr/>
        </p:nvPicPr>
        <p:blipFill rotWithShape="1">
          <a:blip r:embed="rId3">
            <a:alphaModFix/>
          </a:blip>
          <a:srcRect b="0" l="0" r="0" t="0"/>
          <a:stretch/>
        </p:blipFill>
        <p:spPr>
          <a:xfrm>
            <a:off x="5635625" y="1928811"/>
            <a:ext cx="3221036" cy="4567236"/>
          </a:xfrm>
          <a:prstGeom prst="rect">
            <a:avLst/>
          </a:prstGeom>
          <a:noFill/>
          <a:ln>
            <a:noFill/>
          </a:ln>
        </p:spPr>
      </p:pic>
      <p:grpSp>
        <p:nvGrpSpPr>
          <p:cNvPr id="133" name="Shape 133"/>
          <p:cNvGrpSpPr/>
          <p:nvPr/>
        </p:nvGrpSpPr>
        <p:grpSpPr>
          <a:xfrm>
            <a:off x="1128712" y="0"/>
            <a:ext cx="6773862" cy="2022475"/>
            <a:chOff x="0" y="0"/>
            <a:chExt cx="2147483646" cy="2147483647"/>
          </a:xfrm>
        </p:grpSpPr>
        <p:grpSp>
          <p:nvGrpSpPr>
            <p:cNvPr id="134" name="Shape 134"/>
            <p:cNvGrpSpPr/>
            <p:nvPr/>
          </p:nvGrpSpPr>
          <p:grpSpPr>
            <a:xfrm>
              <a:off x="0" y="0"/>
              <a:ext cx="2147483646" cy="2147483647"/>
              <a:chOff x="0" y="0"/>
              <a:chExt cx="2147483646" cy="2147483647"/>
            </a:xfrm>
          </p:grpSpPr>
          <p:sp>
            <p:nvSpPr>
              <p:cNvPr id="135" name="Shape 135"/>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36" name="Shape 136"/>
              <p:cNvPicPr preferRelativeResize="0"/>
              <p:nvPr/>
            </p:nvPicPr>
            <p:blipFill rotWithShape="1">
              <a:blip r:embed="rId4">
                <a:alphaModFix/>
              </a:blip>
              <a:srcRect b="0" l="0" r="0" t="0"/>
              <a:stretch/>
            </p:blipFill>
            <p:spPr>
              <a:xfrm>
                <a:off x="0" y="0"/>
                <a:ext cx="1006409061" cy="2147483647"/>
              </a:xfrm>
              <a:prstGeom prst="rect">
                <a:avLst/>
              </a:prstGeom>
              <a:noFill/>
              <a:ln>
                <a:noFill/>
              </a:ln>
            </p:spPr>
          </p:pic>
        </p:grpSp>
        <p:sp>
          <p:nvSpPr>
            <p:cNvPr id="137" name="Shape 137"/>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MLA Update 2009</a:t>
              </a:r>
            </a:p>
          </p:txBody>
        </p:sp>
      </p:gr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sp>
        <p:nvSpPr>
          <p:cNvPr id="143" name="Shape 143"/>
          <p:cNvSpPr txBox="1"/>
          <p:nvPr/>
        </p:nvSpPr>
        <p:spPr>
          <a:xfrm>
            <a:off x="1557337" y="2373311"/>
            <a:ext cx="6029324" cy="26162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dk1"/>
              </a:buClr>
              <a:buSzPct val="25000"/>
              <a:buFont typeface="Belleza"/>
              <a:buNone/>
            </a:pPr>
            <a:r>
              <a:rPr b="1" baseline="0" i="0" lang="en-US" sz="2800" u="none" cap="none" strike="noStrike">
                <a:solidFill>
                  <a:schemeClr val="dk1"/>
                </a:solidFill>
                <a:latin typeface="Belleza"/>
                <a:ea typeface="Belleza"/>
                <a:cs typeface="Belleza"/>
                <a:sym typeface="Belleza"/>
              </a:rPr>
              <a:t># 1 Rule for any formatting style:</a:t>
            </a:r>
          </a:p>
          <a:p>
            <a:pPr indent="0" lvl="0" marL="0" marR="0" rtl="0" algn="l">
              <a:lnSpc>
                <a:spcPct val="100000"/>
              </a:lnSpc>
              <a:spcBef>
                <a:spcPts val="0"/>
              </a:spcBef>
              <a:spcAft>
                <a:spcPts val="0"/>
              </a:spcAft>
              <a:buClr>
                <a:schemeClr val="dk1"/>
              </a:buClr>
              <a:buFont typeface="Quattrocento"/>
              <a:buNone/>
            </a:pPr>
            <a:r>
              <a:t/>
            </a:r>
            <a:endParaRPr b="0" baseline="0" i="0" sz="2800" u="none" cap="none" strike="noStrike">
              <a:solidFill>
                <a:schemeClr val="dk1"/>
              </a:solidFill>
              <a:latin typeface="Belleza"/>
              <a:ea typeface="Belleza"/>
              <a:cs typeface="Belleza"/>
              <a:sym typeface="Belleza"/>
            </a:endParaRPr>
          </a:p>
          <a:p>
            <a:pPr indent="0" lvl="0" marL="0" marR="0" rtl="0" algn="ctr">
              <a:lnSpc>
                <a:spcPct val="100000"/>
              </a:lnSpc>
              <a:spcBef>
                <a:spcPts val="0"/>
              </a:spcBef>
              <a:spcAft>
                <a:spcPts val="0"/>
              </a:spcAft>
              <a:buClr>
                <a:srgbClr val="0070C0"/>
              </a:buClr>
              <a:buSzPct val="25000"/>
              <a:buFont typeface="Belleza"/>
              <a:buNone/>
            </a:pPr>
            <a:r>
              <a:rPr b="1" baseline="0" i="0" lang="en-US" sz="3600" u="none" cap="none" strike="noStrike">
                <a:solidFill>
                  <a:srgbClr val="0070C0"/>
                </a:solidFill>
                <a:latin typeface="Belleza"/>
                <a:ea typeface="Belleza"/>
                <a:cs typeface="Belleza"/>
                <a:sym typeface="Belleza"/>
              </a:rPr>
              <a:t>Always</a:t>
            </a:r>
          </a:p>
          <a:p>
            <a:pPr indent="0" lvl="0" marL="0" marR="0" rtl="0" algn="ctr">
              <a:lnSpc>
                <a:spcPct val="100000"/>
              </a:lnSpc>
              <a:spcBef>
                <a:spcPts val="0"/>
              </a:spcBef>
              <a:spcAft>
                <a:spcPts val="0"/>
              </a:spcAft>
              <a:buClr>
                <a:srgbClr val="0070C0"/>
              </a:buClr>
              <a:buSzPct val="25000"/>
              <a:buFont typeface="Belleza"/>
              <a:buNone/>
            </a:pPr>
            <a:r>
              <a:rPr b="1" baseline="0" i="0" lang="en-US" sz="3600" u="none" cap="none" strike="noStrike">
                <a:solidFill>
                  <a:srgbClr val="0070C0"/>
                </a:solidFill>
                <a:latin typeface="Belleza"/>
                <a:ea typeface="Belleza"/>
                <a:cs typeface="Belleza"/>
                <a:sym typeface="Belleza"/>
              </a:rPr>
              <a:t>Follow your instructor’s</a:t>
            </a:r>
          </a:p>
          <a:p>
            <a:pPr indent="0" lvl="0" marL="0" marR="0" rtl="0" algn="ctr">
              <a:lnSpc>
                <a:spcPct val="100000"/>
              </a:lnSpc>
              <a:spcBef>
                <a:spcPts val="0"/>
              </a:spcBef>
              <a:spcAft>
                <a:spcPts val="0"/>
              </a:spcAft>
              <a:buClr>
                <a:srgbClr val="0070C0"/>
              </a:buClr>
              <a:buSzPct val="25000"/>
              <a:buFont typeface="Belleza"/>
              <a:buNone/>
            </a:pPr>
            <a:r>
              <a:rPr b="1" baseline="0" i="0" lang="en-US" sz="3600" u="none" cap="none" strike="noStrike">
                <a:solidFill>
                  <a:srgbClr val="0070C0"/>
                </a:solidFill>
                <a:latin typeface="Belleza"/>
                <a:ea typeface="Belleza"/>
                <a:cs typeface="Belleza"/>
                <a:sym typeface="Belleza"/>
              </a:rPr>
              <a:t>guidelines</a:t>
            </a:r>
          </a:p>
        </p:txBody>
      </p:sp>
      <p:grpSp>
        <p:nvGrpSpPr>
          <p:cNvPr id="144" name="Shape 144"/>
          <p:cNvGrpSpPr/>
          <p:nvPr/>
        </p:nvGrpSpPr>
        <p:grpSpPr>
          <a:xfrm>
            <a:off x="1128712" y="0"/>
            <a:ext cx="6773862" cy="2022475"/>
            <a:chOff x="0" y="0"/>
            <a:chExt cx="2147483646" cy="2147483647"/>
          </a:xfrm>
        </p:grpSpPr>
        <p:grpSp>
          <p:nvGrpSpPr>
            <p:cNvPr id="145" name="Shape 145"/>
            <p:cNvGrpSpPr/>
            <p:nvPr/>
          </p:nvGrpSpPr>
          <p:grpSpPr>
            <a:xfrm>
              <a:off x="0" y="0"/>
              <a:ext cx="2147483646" cy="2147483647"/>
              <a:chOff x="0" y="0"/>
              <a:chExt cx="2147483646" cy="2147483647"/>
            </a:xfrm>
          </p:grpSpPr>
          <p:sp>
            <p:nvSpPr>
              <p:cNvPr id="146" name="Shape 146"/>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47" name="Shape 147"/>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148" name="Shape 148"/>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Your Instructor Knows Best</a:t>
              </a:r>
            </a:p>
          </p:txBody>
        </p:sp>
      </p:grpSp>
      <p:pic>
        <p:nvPicPr>
          <p:cNvPr id="149" name="Shape 149"/>
          <p:cNvPicPr preferRelativeResize="0"/>
          <p:nvPr/>
        </p:nvPicPr>
        <p:blipFill rotWithShape="1">
          <a:blip r:embed="rId4">
            <a:alphaModFix/>
          </a:blip>
          <a:srcRect b="0" l="0" r="0" t="0"/>
          <a:stretch/>
        </p:blipFill>
        <p:spPr>
          <a:xfrm>
            <a:off x="95250" y="4446587"/>
            <a:ext cx="2332036" cy="2332036"/>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sp>
        <p:nvSpPr>
          <p:cNvPr id="155" name="Shape 155"/>
          <p:cNvSpPr txBox="1"/>
          <p:nvPr/>
        </p:nvSpPr>
        <p:spPr>
          <a:xfrm>
            <a:off x="636587" y="2325686"/>
            <a:ext cx="7870825" cy="3970337"/>
          </a:xfrm>
          <a:prstGeom prst="rect">
            <a:avLst/>
          </a:prstGeom>
          <a:noFill/>
          <a:ln>
            <a:noFill/>
          </a:ln>
        </p:spPr>
        <p:txBody>
          <a:bodyPr anchorCtr="0" anchor="t" bIns="45700" lIns="91425" rIns="91425" tIns="45700">
            <a:noAutofit/>
          </a:bodyPr>
          <a:lstStyle/>
          <a:p>
            <a:pPr indent="-457200" lvl="0" marL="45720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An MLA Style Paper should:</a:t>
            </a:r>
          </a:p>
          <a:p>
            <a:pPr indent="-236537" lvl="1" marL="693737"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Be typed on white 8.5“ x 11“ paper</a:t>
            </a:r>
          </a:p>
          <a:p>
            <a:pPr indent="-236537" lvl="1" marL="693737"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 Double-space everything</a:t>
            </a:r>
          </a:p>
          <a:p>
            <a:pPr indent="-236537" lvl="1" marL="693737"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 Use 12 pt. Times New Roman (or similar) font </a:t>
            </a:r>
          </a:p>
          <a:p>
            <a:pPr indent="-236537" lvl="1" marL="693737"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 Leave only one space after punctuation</a:t>
            </a:r>
          </a:p>
          <a:p>
            <a:pPr indent="-236537" lvl="1" marL="693737"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 Set all margins to 1 inch on all sides</a:t>
            </a:r>
          </a:p>
          <a:p>
            <a:pPr indent="-236537" lvl="1" marL="693737"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 Indent the first line of paragraphs one half-inch</a:t>
            </a:r>
          </a:p>
        </p:txBody>
      </p:sp>
      <p:grpSp>
        <p:nvGrpSpPr>
          <p:cNvPr id="156" name="Shape 156"/>
          <p:cNvGrpSpPr/>
          <p:nvPr/>
        </p:nvGrpSpPr>
        <p:grpSpPr>
          <a:xfrm>
            <a:off x="1128712" y="0"/>
            <a:ext cx="6773862" cy="2022475"/>
            <a:chOff x="0" y="0"/>
            <a:chExt cx="2147483646" cy="2147483647"/>
          </a:xfrm>
        </p:grpSpPr>
        <p:grpSp>
          <p:nvGrpSpPr>
            <p:cNvPr id="157" name="Shape 157"/>
            <p:cNvGrpSpPr/>
            <p:nvPr/>
          </p:nvGrpSpPr>
          <p:grpSpPr>
            <a:xfrm>
              <a:off x="0" y="0"/>
              <a:ext cx="2147483646" cy="2147483647"/>
              <a:chOff x="0" y="0"/>
              <a:chExt cx="2147483646" cy="2147483647"/>
            </a:xfrm>
          </p:grpSpPr>
          <p:sp>
            <p:nvSpPr>
              <p:cNvPr id="158" name="Shape 158"/>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59" name="Shape 159"/>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160" name="Shape 160"/>
            <p:cNvSpPr txBox="1"/>
            <p:nvPr/>
          </p:nvSpPr>
          <p:spPr>
            <a:xfrm>
              <a:off x="1029002768" y="811006229"/>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Format: General Guidelines</a:t>
              </a:r>
            </a:p>
          </p:txBody>
        </p:sp>
      </p:grpSp>
      <p:pic>
        <p:nvPicPr>
          <p:cNvPr id="161" name="Shape 161"/>
          <p:cNvPicPr preferRelativeResize="0"/>
          <p:nvPr/>
        </p:nvPicPr>
        <p:blipFill rotWithShape="1">
          <a:blip r:embed="rId4">
            <a:alphaModFix/>
          </a:blip>
          <a:srcRect b="0" l="0" r="0" t="0"/>
          <a:stretch/>
        </p:blipFill>
        <p:spPr>
          <a:xfrm>
            <a:off x="6680200" y="1676400"/>
            <a:ext cx="2339975" cy="23399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nvSpPr>
        <p:spPr>
          <a:xfrm>
            <a:off x="944562" y="2311400"/>
            <a:ext cx="7254874" cy="3416299"/>
          </a:xfrm>
          <a:prstGeom prst="rect">
            <a:avLst/>
          </a:prstGeom>
          <a:noFill/>
          <a:ln>
            <a:noFill/>
          </a:ln>
        </p:spPr>
        <p:txBody>
          <a:bodyPr anchorCtr="0" anchor="t" bIns="45700" lIns="91425" rIns="91425" tIns="45700">
            <a:noAutofit/>
          </a:bodyPr>
          <a:lstStyle/>
          <a:p>
            <a:pPr indent="-342900" lvl="0" marL="342900" marR="0" rtl="0" algn="l">
              <a:lnSpc>
                <a:spcPct val="150000"/>
              </a:lnSpc>
              <a:spcBef>
                <a:spcPts val="0"/>
              </a:spcBef>
              <a:spcAft>
                <a:spcPts val="0"/>
              </a:spcAft>
              <a:buClr>
                <a:schemeClr val="dk1"/>
              </a:buClr>
              <a:buSzPct val="25000"/>
              <a:buFont typeface="Belleza"/>
              <a:buNone/>
            </a:pPr>
            <a:r>
              <a:rPr b="1" baseline="0" i="0" lang="en-US" sz="2400" u="none" cap="none" strike="noStrike">
                <a:solidFill>
                  <a:schemeClr val="dk1"/>
                </a:solidFill>
                <a:latin typeface="Belleza"/>
                <a:ea typeface="Belleza"/>
                <a:cs typeface="Belleza"/>
                <a:sym typeface="Belleza"/>
              </a:rPr>
              <a:t>An MLA Style Paper should:</a:t>
            </a:r>
          </a:p>
          <a:p>
            <a:pPr indent="-342900" lvl="0" marL="342900"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Have a header with page numbers located in the upper right-hand corner</a:t>
            </a:r>
          </a:p>
          <a:p>
            <a:pPr indent="-342900" lvl="0" marL="342900"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Use italics for titles</a:t>
            </a:r>
          </a:p>
          <a:p>
            <a:pPr indent="-342900" lvl="0" marL="342900" marR="0" rtl="0" algn="l">
              <a:lnSpc>
                <a:spcPct val="150000"/>
              </a:lnSpc>
              <a:spcBef>
                <a:spcPts val="0"/>
              </a:spcBef>
              <a:spcAft>
                <a:spcPts val="0"/>
              </a:spcAft>
              <a:buClr>
                <a:schemeClr val="dk1"/>
              </a:buClr>
              <a:buSzPct val="100000"/>
              <a:buFont typeface="Arial"/>
              <a:buChar char="•"/>
            </a:pPr>
            <a:r>
              <a:rPr b="0" baseline="0" i="0" lang="en-US" sz="2400" u="none" cap="none" strike="noStrike">
                <a:solidFill>
                  <a:schemeClr val="dk1"/>
                </a:solidFill>
                <a:latin typeface="Belleza"/>
                <a:ea typeface="Belleza"/>
                <a:cs typeface="Belleza"/>
                <a:sym typeface="Belleza"/>
              </a:rPr>
              <a:t>Place endnotes on a separate page before the Works Cited page</a:t>
            </a:r>
          </a:p>
        </p:txBody>
      </p:sp>
      <p:grpSp>
        <p:nvGrpSpPr>
          <p:cNvPr id="168" name="Shape 168"/>
          <p:cNvGrpSpPr/>
          <p:nvPr/>
        </p:nvGrpSpPr>
        <p:grpSpPr>
          <a:xfrm>
            <a:off x="1128712" y="0"/>
            <a:ext cx="6773862" cy="2022475"/>
            <a:chOff x="0" y="0"/>
            <a:chExt cx="2147483646" cy="2147483647"/>
          </a:xfrm>
        </p:grpSpPr>
        <p:grpSp>
          <p:nvGrpSpPr>
            <p:cNvPr id="169" name="Shape 169"/>
            <p:cNvGrpSpPr/>
            <p:nvPr/>
          </p:nvGrpSpPr>
          <p:grpSpPr>
            <a:xfrm>
              <a:off x="0" y="0"/>
              <a:ext cx="2147483646" cy="2147483647"/>
              <a:chOff x="0" y="0"/>
              <a:chExt cx="2147483646" cy="2147483647"/>
            </a:xfrm>
          </p:grpSpPr>
          <p:sp>
            <p:nvSpPr>
              <p:cNvPr id="170" name="Shape 170"/>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71" name="Shape 171"/>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172" name="Shape 172"/>
            <p:cNvSpPr txBox="1"/>
            <p:nvPr/>
          </p:nvSpPr>
          <p:spPr>
            <a:xfrm>
              <a:off x="1029002768" y="828665203"/>
              <a:ext cx="1101998244" cy="88266814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Format: General Guidelines (cont.)</a:t>
              </a:r>
            </a:p>
          </p:txBody>
        </p:sp>
      </p:gr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nvSpPr>
        <p:spPr>
          <a:xfrm>
            <a:off x="520700" y="2022475"/>
            <a:ext cx="8102600" cy="4754562"/>
          </a:xfrm>
          <a:prstGeom prst="rect">
            <a:avLst/>
          </a:prstGeom>
          <a:noFill/>
          <a:ln>
            <a:noFill/>
          </a:ln>
        </p:spPr>
        <p:txBody>
          <a:bodyPr anchorCtr="0" anchor="t" bIns="45700" lIns="91425" rIns="91425" tIns="45700">
            <a:noAutofit/>
          </a:bodyPr>
          <a:lstStyle/>
          <a:p>
            <a:pPr indent="-236536" lvl="0" marL="236536" marR="0" rtl="0" algn="l">
              <a:lnSpc>
                <a:spcPct val="150000"/>
              </a:lnSpc>
              <a:spcBef>
                <a:spcPts val="0"/>
              </a:spcBef>
              <a:spcAft>
                <a:spcPts val="0"/>
              </a:spcAft>
              <a:buClr>
                <a:srgbClr val="0070C0"/>
              </a:buClr>
              <a:buSzPct val="25000"/>
              <a:buFont typeface="Belleza"/>
              <a:buNone/>
            </a:pPr>
            <a:r>
              <a:rPr b="1" baseline="0" i="0" lang="en-US" sz="2200" u="none" cap="none" strike="noStrike">
                <a:solidFill>
                  <a:srgbClr val="0070C0"/>
                </a:solidFill>
                <a:latin typeface="Belleza"/>
                <a:ea typeface="Belleza"/>
                <a:cs typeface="Belleza"/>
                <a:sym typeface="Belleza"/>
              </a:rPr>
              <a:t>The first page of an MLA Style paper will:</a:t>
            </a:r>
          </a:p>
          <a:p>
            <a:pPr indent="-236536" lvl="0" marL="236536" marR="0" rtl="0" algn="l">
              <a:lnSpc>
                <a:spcPct val="150000"/>
              </a:lnSpc>
              <a:spcBef>
                <a:spcPts val="0"/>
              </a:spcBef>
              <a:spcAft>
                <a:spcPts val="0"/>
              </a:spcAft>
              <a:buClr>
                <a:schemeClr val="dk1"/>
              </a:buClr>
              <a:buSzPct val="100000"/>
              <a:buFont typeface="Arial"/>
              <a:buChar char="•"/>
            </a:pPr>
            <a:r>
              <a:rPr b="0" baseline="0" i="0" lang="en-US" sz="2000" u="none" cap="none" strike="noStrike">
                <a:solidFill>
                  <a:schemeClr val="dk1"/>
                </a:solidFill>
                <a:latin typeface="Belleza"/>
                <a:ea typeface="Belleza"/>
                <a:cs typeface="Belleza"/>
                <a:sym typeface="Belleza"/>
              </a:rPr>
              <a:t>Have </a:t>
            </a:r>
            <a:r>
              <a:rPr b="1" baseline="0" i="0" lang="en-US" sz="2000" u="none" cap="none" strike="noStrike">
                <a:solidFill>
                  <a:schemeClr val="dk1"/>
                </a:solidFill>
                <a:latin typeface="Belleza"/>
                <a:ea typeface="Belleza"/>
                <a:cs typeface="Belleza"/>
                <a:sym typeface="Belleza"/>
              </a:rPr>
              <a:t>no title page</a:t>
            </a:r>
          </a:p>
          <a:p>
            <a:pPr indent="-236536" lvl="0" marL="236536" marR="0" rtl="0" algn="l">
              <a:lnSpc>
                <a:spcPct val="150000"/>
              </a:lnSpc>
              <a:spcBef>
                <a:spcPts val="0"/>
              </a:spcBef>
              <a:spcAft>
                <a:spcPts val="0"/>
              </a:spcAft>
              <a:buClr>
                <a:schemeClr val="dk1"/>
              </a:buClr>
              <a:buSzPct val="100000"/>
              <a:buFont typeface="Arial"/>
              <a:buChar char="•"/>
            </a:pPr>
            <a:r>
              <a:rPr b="1" baseline="0" i="0" lang="en-US" sz="2000" u="none" cap="none" strike="noStrike">
                <a:solidFill>
                  <a:schemeClr val="dk1"/>
                </a:solidFill>
                <a:latin typeface="Belleza"/>
                <a:ea typeface="Belleza"/>
                <a:cs typeface="Belleza"/>
                <a:sym typeface="Belleza"/>
              </a:rPr>
              <a:t>Double space </a:t>
            </a:r>
            <a:r>
              <a:rPr b="0" baseline="0" i="0" lang="en-US" sz="2000" u="none" cap="none" strike="noStrike">
                <a:solidFill>
                  <a:schemeClr val="dk1"/>
                </a:solidFill>
                <a:latin typeface="Belleza"/>
                <a:ea typeface="Belleza"/>
                <a:cs typeface="Belleza"/>
                <a:sym typeface="Belleza"/>
              </a:rPr>
              <a:t>everything</a:t>
            </a:r>
          </a:p>
          <a:p>
            <a:pPr indent="-236536" lvl="0" marL="236536" marR="0" rtl="0" algn="l">
              <a:lnSpc>
                <a:spcPct val="150000"/>
              </a:lnSpc>
              <a:spcBef>
                <a:spcPts val="0"/>
              </a:spcBef>
              <a:spcAft>
                <a:spcPts val="0"/>
              </a:spcAft>
              <a:buClr>
                <a:schemeClr val="dk1"/>
              </a:buClr>
              <a:buSzPct val="100000"/>
              <a:buFont typeface="Arial"/>
              <a:buChar char="•"/>
            </a:pPr>
            <a:r>
              <a:rPr b="1" baseline="0" i="0" lang="en-US" sz="2000" u="none" cap="none" strike="noStrike">
                <a:solidFill>
                  <a:schemeClr val="dk1"/>
                </a:solidFill>
                <a:latin typeface="Belleza"/>
                <a:ea typeface="Belleza"/>
                <a:cs typeface="Belleza"/>
                <a:sym typeface="Belleza"/>
              </a:rPr>
              <a:t>List your name, your instructor's name, the course, and date </a:t>
            </a:r>
            <a:r>
              <a:rPr b="0" baseline="0" i="0" lang="en-US" sz="2000" u="none" cap="none" strike="noStrike">
                <a:solidFill>
                  <a:schemeClr val="dk1"/>
                </a:solidFill>
                <a:latin typeface="Belleza"/>
                <a:ea typeface="Belleza"/>
                <a:cs typeface="Belleza"/>
                <a:sym typeface="Belleza"/>
              </a:rPr>
              <a:t>in the </a:t>
            </a:r>
            <a:r>
              <a:rPr b="1" baseline="0" i="0" lang="en-US" sz="2000" u="none" cap="none" strike="noStrike">
                <a:solidFill>
                  <a:schemeClr val="dk1"/>
                </a:solidFill>
                <a:latin typeface="Belleza"/>
                <a:ea typeface="Belleza"/>
                <a:cs typeface="Belleza"/>
                <a:sym typeface="Belleza"/>
              </a:rPr>
              <a:t>upper left-hand corner</a:t>
            </a:r>
          </a:p>
          <a:p>
            <a:pPr indent="-236536" lvl="0" marL="236536" marR="0" rtl="0" algn="l">
              <a:lnSpc>
                <a:spcPct val="150000"/>
              </a:lnSpc>
              <a:spcBef>
                <a:spcPts val="0"/>
              </a:spcBef>
              <a:spcAft>
                <a:spcPts val="0"/>
              </a:spcAft>
              <a:buClr>
                <a:schemeClr val="dk1"/>
              </a:buClr>
              <a:buSzPct val="100000"/>
              <a:buFont typeface="Arial"/>
              <a:buChar char="•"/>
            </a:pPr>
            <a:r>
              <a:rPr b="0" baseline="0" i="0" lang="en-US" sz="2000" u="none" cap="none" strike="noStrike">
                <a:solidFill>
                  <a:schemeClr val="dk1"/>
                </a:solidFill>
                <a:latin typeface="Belleza"/>
                <a:ea typeface="Belleza"/>
                <a:cs typeface="Belleza"/>
                <a:sym typeface="Belleza"/>
              </a:rPr>
              <a:t> </a:t>
            </a:r>
            <a:r>
              <a:rPr b="1" baseline="0" i="0" lang="en-US" sz="2000" u="none" cap="none" strike="noStrike">
                <a:solidFill>
                  <a:schemeClr val="dk1"/>
                </a:solidFill>
                <a:latin typeface="Belleza"/>
                <a:ea typeface="Belleza"/>
                <a:cs typeface="Belleza"/>
                <a:sym typeface="Belleza"/>
              </a:rPr>
              <a:t>Center the paper title </a:t>
            </a:r>
            <a:r>
              <a:rPr b="0" baseline="0" i="0" lang="en-US" sz="2000" u="none" cap="none" strike="noStrike">
                <a:solidFill>
                  <a:schemeClr val="dk1"/>
                </a:solidFill>
                <a:latin typeface="Belleza"/>
                <a:ea typeface="Belleza"/>
                <a:cs typeface="Belleza"/>
                <a:sym typeface="Belleza"/>
              </a:rPr>
              <a:t>(use standard caps but no underlining, italics, quote marks, or bold typeface)</a:t>
            </a:r>
          </a:p>
          <a:p>
            <a:pPr indent="-236536" lvl="0" marL="236536" marR="0" rtl="0" algn="l">
              <a:lnSpc>
                <a:spcPct val="150000"/>
              </a:lnSpc>
              <a:spcBef>
                <a:spcPts val="0"/>
              </a:spcBef>
              <a:spcAft>
                <a:spcPts val="0"/>
              </a:spcAft>
              <a:buClr>
                <a:schemeClr val="dk1"/>
              </a:buClr>
              <a:buSzPct val="100000"/>
              <a:buFont typeface="Arial"/>
              <a:buChar char="•"/>
            </a:pPr>
            <a:r>
              <a:rPr b="1" baseline="0" i="0" lang="en-US" sz="2000" u="none" cap="none" strike="noStrike">
                <a:solidFill>
                  <a:schemeClr val="dk1"/>
                </a:solidFill>
                <a:latin typeface="Belleza"/>
                <a:ea typeface="Belleza"/>
                <a:cs typeface="Belleza"/>
                <a:sym typeface="Belleza"/>
              </a:rPr>
              <a:t>Create a header </a:t>
            </a:r>
            <a:r>
              <a:rPr b="0" baseline="0" i="0" lang="en-US" sz="2000" u="none" cap="none" strike="noStrike">
                <a:solidFill>
                  <a:schemeClr val="dk1"/>
                </a:solidFill>
                <a:latin typeface="Belleza"/>
                <a:ea typeface="Belleza"/>
                <a:cs typeface="Belleza"/>
                <a:sym typeface="Belleza"/>
              </a:rPr>
              <a:t>in the upper right corner at half inch from the top and one inch from the right of the page (list </a:t>
            </a:r>
            <a:r>
              <a:rPr b="1" baseline="0" i="0" lang="en-US" sz="2000" u="none" cap="none" strike="noStrike">
                <a:solidFill>
                  <a:schemeClr val="dk1"/>
                </a:solidFill>
                <a:latin typeface="Belleza"/>
                <a:ea typeface="Belleza"/>
                <a:cs typeface="Belleza"/>
                <a:sym typeface="Belleza"/>
              </a:rPr>
              <a:t>your last name and page number </a:t>
            </a:r>
            <a:r>
              <a:rPr b="0" baseline="0" i="0" lang="en-US" sz="2000" u="none" cap="none" strike="noStrike">
                <a:solidFill>
                  <a:schemeClr val="dk1"/>
                </a:solidFill>
                <a:latin typeface="Belleza"/>
                <a:ea typeface="Belleza"/>
                <a:cs typeface="Belleza"/>
                <a:sym typeface="Belleza"/>
              </a:rPr>
              <a:t>here)</a:t>
            </a:r>
          </a:p>
        </p:txBody>
      </p:sp>
      <p:grpSp>
        <p:nvGrpSpPr>
          <p:cNvPr id="179" name="Shape 179"/>
          <p:cNvGrpSpPr/>
          <p:nvPr/>
        </p:nvGrpSpPr>
        <p:grpSpPr>
          <a:xfrm>
            <a:off x="1128712" y="0"/>
            <a:ext cx="6773862" cy="2022475"/>
            <a:chOff x="0" y="0"/>
            <a:chExt cx="2147483646" cy="2147483647"/>
          </a:xfrm>
        </p:grpSpPr>
        <p:grpSp>
          <p:nvGrpSpPr>
            <p:cNvPr id="180" name="Shape 180"/>
            <p:cNvGrpSpPr/>
            <p:nvPr/>
          </p:nvGrpSpPr>
          <p:grpSpPr>
            <a:xfrm>
              <a:off x="0" y="0"/>
              <a:ext cx="2147483646" cy="2147483647"/>
              <a:chOff x="0" y="0"/>
              <a:chExt cx="2147483646" cy="2147483647"/>
            </a:xfrm>
          </p:grpSpPr>
          <p:sp>
            <p:nvSpPr>
              <p:cNvPr id="181" name="Shape 181"/>
              <p:cNvSpPr txBox="1"/>
              <p:nvPr/>
            </p:nvSpPr>
            <p:spPr>
              <a:xfrm>
                <a:off x="0" y="756845686"/>
                <a:ext cx="2147483646" cy="923721280"/>
              </a:xfrm>
              <a:prstGeom prst="rect">
                <a:avLst/>
              </a:prstGeom>
              <a:solidFill>
                <a:srgbClr val="F28B16"/>
              </a:solidFill>
              <a:ln cap="flat" cmpd="sng" w="9525">
                <a:solidFill>
                  <a:srgbClr val="9FD62E"/>
                </a:solidFill>
                <a:prstDash val="solid"/>
                <a:miter/>
                <a:headEnd len="med" w="med" type="none"/>
                <a:tailEnd len="med" w="med" type="none"/>
              </a:ln>
            </p:spPr>
            <p:txBody>
              <a:bodyPr anchorCtr="0" anchor="ctr" bIns="45700" lIns="91425" rIns="91425" tIns="45700">
                <a:noAutofit/>
              </a:bodyPr>
              <a:lstStyle/>
              <a:p>
                <a:pPr indent="0" lvl="0" marL="0" marR="0" rtl="0" algn="l">
                  <a:lnSpc>
                    <a:spcPct val="100000"/>
                  </a:lnSpc>
                  <a:spcBef>
                    <a:spcPts val="0"/>
                  </a:spcBef>
                  <a:spcAft>
                    <a:spcPts val="0"/>
                  </a:spcAft>
                  <a:buNone/>
                </a:pPr>
                <a:r>
                  <a:t/>
                </a:r>
                <a:endParaRPr b="0" baseline="0" i="0" sz="1800" u="none" cap="none" strike="noStrike">
                  <a:solidFill>
                    <a:schemeClr val="dk1"/>
                  </a:solidFill>
                  <a:latin typeface="Quattrocento"/>
                  <a:ea typeface="Quattrocento"/>
                  <a:cs typeface="Quattrocento"/>
                  <a:sym typeface="Quattrocento"/>
                </a:endParaRPr>
              </a:p>
            </p:txBody>
          </p:sp>
          <p:pic>
            <p:nvPicPr>
              <p:cNvPr id="182" name="Shape 182"/>
              <p:cNvPicPr preferRelativeResize="0"/>
              <p:nvPr/>
            </p:nvPicPr>
            <p:blipFill rotWithShape="1">
              <a:blip r:embed="rId3">
                <a:alphaModFix/>
              </a:blip>
              <a:srcRect b="0" l="0" r="0" t="0"/>
              <a:stretch/>
            </p:blipFill>
            <p:spPr>
              <a:xfrm>
                <a:off x="0" y="0"/>
                <a:ext cx="1006409061" cy="2147483647"/>
              </a:xfrm>
              <a:prstGeom prst="rect">
                <a:avLst/>
              </a:prstGeom>
              <a:noFill/>
              <a:ln>
                <a:noFill/>
              </a:ln>
            </p:spPr>
          </p:pic>
        </p:grpSp>
        <p:sp>
          <p:nvSpPr>
            <p:cNvPr id="183" name="Shape 183"/>
            <p:cNvSpPr txBox="1"/>
            <p:nvPr/>
          </p:nvSpPr>
          <p:spPr>
            <a:xfrm>
              <a:off x="1029002768" y="969935135"/>
              <a:ext cx="1101998244" cy="4903717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Quattrocento"/>
                <a:buNone/>
              </a:pPr>
              <a:r>
                <a:rPr b="0" baseline="0" i="0" lang="en-US" sz="2400" u="none" cap="none" strike="noStrike">
                  <a:solidFill>
                    <a:schemeClr val="dk1"/>
                  </a:solidFill>
                  <a:latin typeface="Quattrocento"/>
                  <a:ea typeface="Quattrocento"/>
                  <a:cs typeface="Quattrocento"/>
                  <a:sym typeface="Quattrocento"/>
                </a:rPr>
                <a:t>Formatting the 1</a:t>
              </a:r>
              <a:r>
                <a:rPr b="0" baseline="30000" i="0" lang="en-US" sz="2400" u="none" cap="none" strike="noStrike">
                  <a:solidFill>
                    <a:schemeClr val="dk1"/>
                  </a:solidFill>
                  <a:latin typeface="Quattrocento"/>
                  <a:ea typeface="Quattrocento"/>
                  <a:cs typeface="Quattrocento"/>
                  <a:sym typeface="Quattrocento"/>
                </a:rPr>
                <a:t>st</a:t>
              </a:r>
              <a:r>
                <a:rPr b="0" baseline="0" i="0" lang="en-US" sz="2400" u="none" cap="none" strike="noStrike">
                  <a:solidFill>
                    <a:schemeClr val="dk1"/>
                  </a:solidFill>
                  <a:latin typeface="Quattrocento"/>
                  <a:ea typeface="Quattrocento"/>
                  <a:cs typeface="Quattrocento"/>
                  <a:sym typeface="Quattrocento"/>
                </a:rPr>
                <a:t> Page</a:t>
              </a:r>
            </a:p>
          </p:txBody>
        </p:sp>
      </p:gr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WLCLEANT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