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6858000" cx="9144000"/>
  <p:notesSz cx="6858000" cy="9144000"/>
  <p:defaultTextStyle>
    <a:defPPr marR="0" rtl="0" algn="l">
      <a:lnSpc>
        <a:spcPct val="100000"/>
      </a:lnSpc>
      <a:spcBef>
        <a:spcPts val="0"/>
      </a:spcBef>
      <a:spcAft>
        <a:spcPts val="0"/>
      </a:spcAft>
    </a:defPPr>
    <a:lvl1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80" name="Shape 8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92" name="Shape 9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9" name="Shape 3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5" name="Shape 4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51" name="Shape 5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57" name="Shape 5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/>
          <p:nvPr>
            <p:ph idx="2" type="sldImg"/>
          </p:nvPr>
        </p:nvSpPr>
        <p:spPr>
          <a:xfrm>
            <a:off x="1143225" y="685800"/>
            <a:ext cx="4572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75" name="Shape 7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7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 txBox="1"/>
          <p:nvPr>
            <p:ph idx="1" type="subTitle"/>
          </p:nvPr>
        </p:nvSpPr>
        <p:spPr>
          <a:xfrm>
            <a:off x="685800" y="3786737"/>
            <a:ext cx="7772400" cy="104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b="0" baseline="0" i="0" sz="3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" name="Shape 9"/>
          <p:cNvSpPr txBox="1"/>
          <p:nvPr>
            <p:ph type="ctrTitle"/>
          </p:nvPr>
        </p:nvSpPr>
        <p:spPr>
          <a:xfrm>
            <a:off x="685800" y="2111123"/>
            <a:ext cx="7772400" cy="1546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ctr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ctr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ctr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ctr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ctr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ctr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ctr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ctr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ctr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0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Shape 12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" type="body"/>
          </p:nvPr>
        </p:nvSpPr>
        <p:spPr>
          <a:xfrm>
            <a:off x="457200" y="1600200"/>
            <a:ext cx="3994500" cy="4967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  <p:sp>
        <p:nvSpPr>
          <p:cNvPr id="16" name="Shape 16"/>
          <p:cNvSpPr txBox="1"/>
          <p:nvPr>
            <p:ph idx="2" type="body"/>
          </p:nvPr>
        </p:nvSpPr>
        <p:spPr>
          <a:xfrm>
            <a:off x="4692273" y="1600200"/>
            <a:ext cx="3994500" cy="4967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 sz="1800"/>
            </a:lvl5pPr>
            <a:lvl6pPr rtl="0">
              <a:spcBef>
                <a:spcPts val="0"/>
              </a:spcBef>
              <a:defRPr sz="1800"/>
            </a:lvl6pPr>
            <a:lvl7pPr rtl="0">
              <a:spcBef>
                <a:spcPts val="0"/>
              </a:spcBef>
              <a:defRPr sz="1800"/>
            </a:lvl7pPr>
            <a:lvl8pPr rtl="0">
              <a:spcBef>
                <a:spcPts val="0"/>
              </a:spcBef>
              <a:defRPr sz="1800"/>
            </a:lvl8pPr>
            <a:lvl9pPr rtl="0">
              <a:spcBef>
                <a:spcPts val="0"/>
              </a:spcBef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 txBox="1"/>
          <p:nvPr>
            <p:ph idx="1" type="body"/>
          </p:nvPr>
        </p:nvSpPr>
        <p:spPr>
          <a:xfrm>
            <a:off x="457200" y="5875078"/>
            <a:ext cx="8229600" cy="69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●"/>
              <a:defRPr sz="1800">
                <a:solidFill>
                  <a:schemeClr val="dk1"/>
                </a:solidFill>
              </a:defRPr>
            </a:lvl1pPr>
            <a:lvl2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2pPr>
            <a:lvl3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3pPr>
            <a:lvl4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●"/>
              <a:defRPr sz="1800">
                <a:solidFill>
                  <a:schemeClr val="dk1"/>
                </a:solidFill>
              </a:defRPr>
            </a:lvl4pPr>
            <a:lvl5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5pPr>
            <a:lvl6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6pPr>
            <a:lvl7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Char char="●"/>
              <a:defRPr sz="1800">
                <a:solidFill>
                  <a:schemeClr val="dk1"/>
                </a:solidFill>
              </a:defRPr>
            </a:lvl7pPr>
            <a:lvl8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8pPr>
            <a:lvl9pPr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b="50%" l="50%" r="50%" t="50%"/>
          </a:path>
          <a:tileRect/>
        </a:gradFill>
      </p:bgPr>
    </p:bg>
    <p:spTree>
      <p:nvGrpSpPr>
        <p:cNvPr id="4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 algn="l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b="1" baseline="0" i="0" sz="3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 algn="l">
              <a:spcBef>
                <a:spcPts val="600"/>
              </a:spcBef>
              <a:buClr>
                <a:srgbClr val="000000"/>
              </a:buClr>
              <a:buSzPct val="100000"/>
              <a:buFont typeface="Arial"/>
              <a:buChar char="●"/>
              <a:defRPr b="0" baseline="0" i="0" sz="3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 algn="l">
              <a:spcBef>
                <a:spcPts val="480"/>
              </a:spcBef>
              <a:buClr>
                <a:srgbClr val="000000"/>
              </a:buClr>
              <a:buSzPct val="100000"/>
              <a:buFont typeface="Courier New"/>
              <a:buChar char="o"/>
              <a:defRPr b="0" baseline="0" i="0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rtl="0" algn="l">
              <a:spcBef>
                <a:spcPts val="480"/>
              </a:spcBef>
              <a:buClr>
                <a:srgbClr val="000000"/>
              </a:buClr>
              <a:buSzPct val="100000"/>
              <a:buFont typeface="Wingdings"/>
              <a:buChar char="§"/>
              <a:defRPr b="0" baseline="0" i="0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rtl="0" algn="l">
              <a:spcBef>
                <a:spcPts val="360"/>
              </a:spcBef>
              <a:buClr>
                <a:srgbClr val="000000"/>
              </a:buClr>
              <a:buSzPct val="100000"/>
              <a:buFont typeface="Arial"/>
              <a:buChar char="●"/>
              <a:defRPr b="0" baseline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rtl="0" algn="l">
              <a:spcBef>
                <a:spcPts val="360"/>
              </a:spcBef>
              <a:buClr>
                <a:srgbClr val="000000"/>
              </a:buClr>
              <a:buSzPct val="100000"/>
              <a:buFont typeface="Courier New"/>
              <a:buChar char="o"/>
              <a:defRPr b="0" baseline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rtl="0" algn="l">
              <a:spcBef>
                <a:spcPts val="360"/>
              </a:spcBef>
              <a:buClr>
                <a:srgbClr val="000000"/>
              </a:buClr>
              <a:buSzPct val="100000"/>
              <a:buFont typeface="Wingdings"/>
              <a:buChar char="§"/>
              <a:defRPr b="0" baseline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rtl="0" algn="l">
              <a:spcBef>
                <a:spcPts val="360"/>
              </a:spcBef>
              <a:buClr>
                <a:srgbClr val="000000"/>
              </a:buClr>
              <a:buSzPct val="100000"/>
              <a:buFont typeface="Arial"/>
              <a:buChar char="●"/>
              <a:defRPr b="0" baseline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rtl="0" algn="l">
              <a:spcBef>
                <a:spcPts val="360"/>
              </a:spcBef>
              <a:buClr>
                <a:srgbClr val="000000"/>
              </a:buClr>
              <a:buSzPct val="100000"/>
              <a:buFont typeface="Courier New"/>
              <a:buChar char="o"/>
              <a:defRPr b="0" baseline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rtl="0" algn="l">
              <a:spcBef>
                <a:spcPts val="360"/>
              </a:spcBef>
              <a:buClr>
                <a:srgbClr val="000000"/>
              </a:buClr>
              <a:buSzPct val="100000"/>
              <a:buFont typeface="Wingdings"/>
              <a:buChar char="§"/>
              <a:defRPr b="0" baseline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/>
          <p:nvPr>
            <p:ph type="ctrTitle"/>
          </p:nvPr>
        </p:nvSpPr>
        <p:spPr>
          <a:xfrm>
            <a:off x="685800" y="2111123"/>
            <a:ext cx="7772400" cy="1546474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Quote Blending</a:t>
            </a:r>
          </a:p>
        </p:txBody>
      </p:sp>
      <p:sp>
        <p:nvSpPr>
          <p:cNvPr id="24" name="Shape 24"/>
          <p:cNvSpPr txBox="1"/>
          <p:nvPr>
            <p:ph idx="1" type="subTitle"/>
          </p:nvPr>
        </p:nvSpPr>
        <p:spPr>
          <a:xfrm>
            <a:off x="685800" y="3786737"/>
            <a:ext cx="7772400" cy="1046317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American Literature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 txBox="1"/>
          <p:nvPr>
            <p:ph idx="1" type="body"/>
          </p:nvPr>
        </p:nvSpPr>
        <p:spPr>
          <a:xfrm>
            <a:off x="457200" y="252100"/>
            <a:ext cx="8229600" cy="63158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2000"/>
              <a:t>Practice blending the following quotes with your own words. You must blend:</a:t>
            </a:r>
          </a:p>
          <a:p>
            <a:pPr indent="-342900" lvl="0" marL="914400" rtl="0">
              <a:spcBef>
                <a:spcPts val="0"/>
              </a:spcBef>
              <a:buClr>
                <a:srgbClr val="0000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0000FF"/>
                </a:solidFill>
              </a:rPr>
              <a:t>one using a comma</a:t>
            </a:r>
          </a:p>
          <a:p>
            <a:pPr indent="-342900" lvl="0" marL="914400" rtl="0">
              <a:spcBef>
                <a:spcPts val="0"/>
              </a:spcBef>
              <a:buClr>
                <a:srgbClr val="0000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0000FF"/>
                </a:solidFill>
              </a:rPr>
              <a:t>one using a colon</a:t>
            </a:r>
          </a:p>
          <a:p>
            <a:pPr indent="-342900" lvl="0" marL="914400" rtl="0">
              <a:spcBef>
                <a:spcPts val="0"/>
              </a:spcBef>
              <a:buClr>
                <a:srgbClr val="0000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0000FF"/>
                </a:solidFill>
              </a:rPr>
              <a:t>one using “that”</a:t>
            </a:r>
          </a:p>
          <a:p>
            <a:pPr indent="-342900" lvl="0" marL="914400" rtl="0">
              <a:spcBef>
                <a:spcPts val="0"/>
              </a:spcBef>
              <a:buClr>
                <a:srgbClr val="0000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0000FF"/>
                </a:solidFill>
              </a:rPr>
              <a:t>one in which you blend only part of the quote with your own words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rgbClr val="0000FF"/>
              </a:solidFill>
            </a:endParaRPr>
          </a:p>
          <a:p>
            <a:pPr indent="-34925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1900"/>
              <a:t>As Patrick Henry said, “The battle, sir, is not to the strong alone; it is to the vigilant, the active, the brave” (102).</a:t>
            </a:r>
          </a:p>
          <a:p>
            <a:pPr indent="-34925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1900"/>
              <a:t>Phyllis Wheatley describes the goddess: “The goddess comes, she moves divinely fair, / Olive and laurel binds her golden hair; / Wherever shines this native of the skies” (9-11)</a:t>
            </a:r>
          </a:p>
          <a:p>
            <a:pPr indent="-34925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1900"/>
              <a:t>Twain believes “an idiot” is the same as “a member of Congress.”</a:t>
            </a:r>
          </a:p>
          <a:p>
            <a:pPr indent="-34925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1900"/>
              <a:t>“Now we are engaged in a great civil war, testing whether that nation, or any nation so conceived and so dedicated, can long endure.  We are met on a great battle-field of that war.  We have come to dedicate a portion of that field, as a final resting place for those who here gave their lives that that nation might live.  It is altogether fitting and proper that we should do this.” Abraham Lincoln, p. 539.</a:t>
            </a:r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Add This To Your FCA List</a:t>
            </a:r>
          </a:p>
        </p:txBody>
      </p:sp>
      <p:sp>
        <p:nvSpPr>
          <p:cNvPr id="83" name="Shape 83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Avoid (unintentional) sentence fragments and run-ons in writing</a:t>
            </a:r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 txBox="1"/>
          <p:nvPr>
            <p:ph type="title"/>
          </p:nvPr>
        </p:nvSpPr>
        <p:spPr>
          <a:xfrm>
            <a:off x="457200" y="274644"/>
            <a:ext cx="8229600" cy="6203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Quote Blending Rewrite Instructions</a:t>
            </a:r>
          </a:p>
        </p:txBody>
      </p:sp>
      <p:sp>
        <p:nvSpPr>
          <p:cNvPr id="89" name="Shape 89"/>
          <p:cNvSpPr txBox="1"/>
          <p:nvPr>
            <p:ph idx="1" type="body"/>
          </p:nvPr>
        </p:nvSpPr>
        <p:spPr>
          <a:xfrm>
            <a:off x="457200" y="824650"/>
            <a:ext cx="8229600" cy="57431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Please do the following to earn back points on your quote blending worksheet:</a:t>
            </a:r>
          </a:p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Revise only the numbers you got wrong </a:t>
            </a:r>
            <a:r>
              <a:rPr b="1" i="1" lang="en"/>
              <a:t>on a separate sheet of paper</a:t>
            </a:r>
          </a:p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Blend each quote with your own words </a:t>
            </a:r>
            <a:r>
              <a:rPr b="1" i="1" lang="en"/>
              <a:t>in a different way than you did the first time</a:t>
            </a:r>
          </a:p>
          <a:p>
            <a:pPr indent="-381000" lvl="1" marL="914400" rtl="0">
              <a:spcBef>
                <a:spcPts val="0"/>
              </a:spcBef>
              <a:buClr>
                <a:srgbClr val="000000"/>
              </a:buClr>
              <a:buSzPct val="80000"/>
              <a:buFont typeface="Arial"/>
              <a:buChar char="○"/>
            </a:pPr>
            <a:r>
              <a:rPr lang="en"/>
              <a:t>EX: If you attempted to introduce a quote using a comma, pick another way to blend it: using a colon or by blending only parts of it with your own words</a:t>
            </a:r>
          </a:p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Turn in your revisions </a:t>
            </a:r>
            <a:r>
              <a:rPr b="1" i="1" lang="en"/>
              <a:t>with your original worksheet </a:t>
            </a:r>
            <a:r>
              <a:rPr lang="en"/>
              <a:t>by the start of class FRI</a:t>
            </a:r>
          </a:p>
          <a:p>
            <a:pPr lvl="0">
              <a:spcBef>
                <a:spcPts val="0"/>
              </a:spcBef>
              <a:buNone/>
            </a:pPr>
            <a:r>
              <a:rPr b="1" lang="en">
                <a:solidFill>
                  <a:srgbClr val="FF0000"/>
                </a:solidFill>
              </a:rPr>
              <a:t>NOTE:</a:t>
            </a:r>
            <a:r>
              <a:rPr lang="en"/>
              <a:t> You will have a quote blending quiz FRI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457200" y="274643"/>
            <a:ext cx="8229600" cy="5219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 sz="3000"/>
              <a:t>Most Common Quote Blending Errors</a:t>
            </a:r>
          </a:p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457200" y="721975"/>
            <a:ext cx="8229600" cy="5845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937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600"/>
              <a:t>Not knowing when to use a colon (:) and when to use a comma (,)</a:t>
            </a:r>
          </a:p>
          <a:p>
            <a:pPr indent="-381000" lvl="1" marL="914400" rtl="0">
              <a:spcBef>
                <a:spcPts val="0"/>
              </a:spcBef>
              <a:buClr>
                <a:srgbClr val="000000"/>
              </a:buClr>
              <a:buSzPct val="80000"/>
              <a:buFont typeface="Arial"/>
              <a:buChar char="○"/>
            </a:pPr>
            <a:r>
              <a:rPr lang="en"/>
              <a:t>Not knowing what a complete sentence is (independent clause) vs. an incomplete sentence (dependent clause)</a:t>
            </a:r>
          </a:p>
          <a:p>
            <a:pPr indent="-3937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600"/>
              <a:t>Not knowing when/how to properly use a bracket ([ ])</a:t>
            </a:r>
          </a:p>
          <a:p>
            <a:pPr indent="-3937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600"/>
              <a:t>Not knowing how to properly quote and cite lines of poetry</a:t>
            </a:r>
          </a:p>
          <a:p>
            <a:pPr indent="-3937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600"/>
              <a:t>Not knowing how to blend only parts of quotes with one’s own words</a:t>
            </a:r>
          </a:p>
          <a:p>
            <a:pPr indent="-3937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600"/>
              <a:t>Not knowing what to put in parenthetical citations and where to place punctuation</a:t>
            </a:r>
          </a:p>
          <a:p>
            <a:pPr indent="-3937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600"/>
              <a:t>Not knowing when/how to use block quote format</a:t>
            </a:r>
          </a:p>
          <a:p>
            <a:pPr indent="0" lvl="0" mar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 txBox="1"/>
          <p:nvPr>
            <p:ph type="title"/>
          </p:nvPr>
        </p:nvSpPr>
        <p:spPr>
          <a:xfrm>
            <a:off x="457200" y="274644"/>
            <a:ext cx="8229600" cy="6116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Interventions and Reteaching</a:t>
            </a:r>
          </a:p>
        </p:txBody>
      </p:sp>
      <p:sp>
        <p:nvSpPr>
          <p:cNvPr id="36" name="Shape 36"/>
          <p:cNvSpPr txBox="1"/>
          <p:nvPr>
            <p:ph idx="1" type="body"/>
          </p:nvPr>
        </p:nvSpPr>
        <p:spPr>
          <a:xfrm>
            <a:off x="457200" y="811475"/>
            <a:ext cx="8229600" cy="57563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Quote blending lesson </a:t>
            </a:r>
          </a:p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Quote blending practice</a:t>
            </a:r>
          </a:p>
          <a:p>
            <a:pPr indent="-419100" lvl="0" marL="45720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Quiz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Quote Blending Reminders</a:t>
            </a:r>
          </a:p>
        </p:txBody>
      </p:sp>
      <p:sp>
        <p:nvSpPr>
          <p:cNvPr id="42" name="Shape 42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A quote can </a:t>
            </a:r>
            <a:r>
              <a:rPr b="1" lang="en" u="sng">
                <a:solidFill>
                  <a:srgbClr val="FF0000"/>
                </a:solidFill>
              </a:rPr>
              <a:t>NEVER</a:t>
            </a:r>
            <a:r>
              <a:rPr lang="en"/>
              <a:t> be plopped into a sentence alone </a:t>
            </a:r>
          </a:p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Quotes must be blended with writer’s own words</a:t>
            </a:r>
          </a:p>
          <a:p>
            <a:pPr indent="-419100" lvl="0" marL="45720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Quotes must be used only when paraphrasing won’t suffice -- when the original words are so powerful, changing them would cause the evidence to lose meaning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/>
          <p:nvPr>
            <p:ph type="title"/>
          </p:nvPr>
        </p:nvSpPr>
        <p:spPr>
          <a:xfrm>
            <a:off x="457200" y="274644"/>
            <a:ext cx="8229600" cy="6318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Quote Blending Reminders cont.</a:t>
            </a:r>
          </a:p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457200" y="848225"/>
            <a:ext cx="8229600" cy="57197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Use a comma (,) when introducing a quote with a </a:t>
            </a:r>
            <a:r>
              <a:rPr lang="en">
                <a:solidFill>
                  <a:srgbClr val="0000FF"/>
                </a:solidFill>
              </a:rPr>
              <a:t>dependent clause </a:t>
            </a:r>
            <a:r>
              <a:rPr lang="en"/>
              <a:t>and </a:t>
            </a:r>
            <a:r>
              <a:rPr b="1" i="1" lang="en"/>
              <a:t>leave first word of quote capitalized</a:t>
            </a:r>
          </a:p>
          <a:p>
            <a:pPr indent="-381000" lvl="1" marL="914400" rtl="0">
              <a:spcBef>
                <a:spcPts val="0"/>
              </a:spcBef>
              <a:buClr>
                <a:srgbClr val="000000"/>
              </a:buClr>
              <a:buSzPct val="80000"/>
              <a:buFont typeface="Arial"/>
              <a:buChar char="○"/>
            </a:pPr>
            <a:r>
              <a:rPr lang="en"/>
              <a:t>EX: </a:t>
            </a:r>
            <a:r>
              <a:rPr lang="en">
                <a:solidFill>
                  <a:srgbClr val="0000FF"/>
                </a:solidFill>
              </a:rPr>
              <a:t>Twain maintains</a:t>
            </a:r>
            <a:r>
              <a:rPr b="1" lang="en">
                <a:solidFill>
                  <a:srgbClr val="FF0000"/>
                </a:solidFill>
              </a:rPr>
              <a:t>, “I</a:t>
            </a:r>
            <a:r>
              <a:rPr lang="en"/>
              <a:t>t is better to remain silent and be thought a fool than to open one’s mouth and remove all doubt.”</a:t>
            </a:r>
          </a:p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Use a colon (:) when introducing a quote with an </a:t>
            </a:r>
            <a:r>
              <a:rPr lang="en">
                <a:solidFill>
                  <a:srgbClr val="FF00FF"/>
                </a:solidFill>
              </a:rPr>
              <a:t>independent clause </a:t>
            </a:r>
            <a:r>
              <a:rPr lang="en"/>
              <a:t>and </a:t>
            </a:r>
            <a:r>
              <a:rPr b="1" i="1" lang="en"/>
              <a:t>leave first word of quote capitalized</a:t>
            </a:r>
          </a:p>
          <a:p>
            <a:pPr indent="-381000" lvl="1" marL="914400">
              <a:spcBef>
                <a:spcPts val="0"/>
              </a:spcBef>
              <a:buClr>
                <a:srgbClr val="000000"/>
              </a:buClr>
              <a:buSzPct val="80000"/>
              <a:buFont typeface="Arial"/>
              <a:buChar char="○"/>
            </a:pPr>
            <a:r>
              <a:rPr lang="en"/>
              <a:t>EX: </a:t>
            </a:r>
            <a:r>
              <a:rPr lang="en">
                <a:solidFill>
                  <a:srgbClr val="FF00FF"/>
                </a:solidFill>
              </a:rPr>
              <a:t>Twain values silence over uninformed talk</a:t>
            </a:r>
            <a:r>
              <a:rPr b="1" lang="en">
                <a:solidFill>
                  <a:srgbClr val="FF0000"/>
                </a:solidFill>
              </a:rPr>
              <a:t>: “I</a:t>
            </a:r>
            <a:r>
              <a:rPr lang="en"/>
              <a:t>t is better to remain silent and be thought a fool than to open one’s mouth and remove all doubt.”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 txBox="1"/>
          <p:nvPr>
            <p:ph type="title"/>
          </p:nvPr>
        </p:nvSpPr>
        <p:spPr>
          <a:xfrm>
            <a:off x="457200" y="274643"/>
            <a:ext cx="8229600" cy="5475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Quote Blending Reminders cont.</a:t>
            </a:r>
          </a:p>
        </p:txBody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x="457200" y="764000"/>
            <a:ext cx="8229600" cy="58037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810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400"/>
              <a:t>When blending parts of quotes with own words, </a:t>
            </a:r>
            <a:r>
              <a:rPr b="1" i="1" lang="en" sz="2400"/>
              <a:t>only use brackets to make clarifications </a:t>
            </a:r>
            <a:r>
              <a:rPr lang="en" sz="2400"/>
              <a:t>(not to change words unnecessarily)</a:t>
            </a:r>
          </a:p>
          <a:p>
            <a:pPr indent="-368300" lvl="1" marL="9144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200"/>
              <a:t>EX: Twain brilliantly reminds others that “</a:t>
            </a:r>
            <a:r>
              <a:rPr lang="en" sz="2200">
                <a:solidFill>
                  <a:srgbClr val="FF0000"/>
                </a:solidFill>
              </a:rPr>
              <a:t>[i]</a:t>
            </a:r>
            <a:r>
              <a:rPr lang="en" sz="2200"/>
              <a:t>t is better to remain silent and be thought a fool than to open one’s mouth and remove all doubt.” </a:t>
            </a:r>
          </a:p>
          <a:p>
            <a:pPr indent="-368300" lvl="2" marL="1371600" rtl="0">
              <a:spcBef>
                <a:spcPts val="0"/>
              </a:spcBef>
              <a:buClr>
                <a:srgbClr val="FF0000"/>
              </a:buClr>
              <a:buSzPct val="100000"/>
              <a:buFont typeface="Arial"/>
              <a:buChar char="■"/>
            </a:pPr>
            <a:r>
              <a:rPr lang="en" sz="2200">
                <a:solidFill>
                  <a:srgbClr val="FF0000"/>
                </a:solidFill>
              </a:rPr>
              <a:t>clarification = writer has changed capital letter to lowercase to fit with grammar of sentence</a:t>
            </a:r>
          </a:p>
          <a:p>
            <a:pPr indent="-368300" lvl="1" marL="9144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200"/>
              <a:t>EX: Twain believes “remain</a:t>
            </a:r>
            <a:r>
              <a:rPr lang="en" sz="2200">
                <a:solidFill>
                  <a:srgbClr val="0000FF"/>
                </a:solidFill>
              </a:rPr>
              <a:t>[ing]</a:t>
            </a:r>
            <a:r>
              <a:rPr lang="en" sz="2200">
                <a:solidFill>
                  <a:srgbClr val="FF0000"/>
                </a:solidFill>
              </a:rPr>
              <a:t> </a:t>
            </a:r>
            <a:r>
              <a:rPr lang="en" sz="2200"/>
              <a:t>silent and be</a:t>
            </a:r>
            <a:r>
              <a:rPr lang="en" sz="2200">
                <a:solidFill>
                  <a:srgbClr val="0000FF"/>
                </a:solidFill>
              </a:rPr>
              <a:t>[ing] </a:t>
            </a:r>
            <a:r>
              <a:rPr lang="en" sz="2200"/>
              <a:t>thought a fool” </a:t>
            </a:r>
            <a:r>
              <a:rPr lang="en" sz="2200">
                <a:solidFill>
                  <a:srgbClr val="FF00FF"/>
                </a:solidFill>
              </a:rPr>
              <a:t>is better than</a:t>
            </a:r>
            <a:r>
              <a:rPr lang="en" sz="2200"/>
              <a:t> “open</a:t>
            </a:r>
            <a:r>
              <a:rPr lang="en" sz="2200">
                <a:solidFill>
                  <a:srgbClr val="0000FF"/>
                </a:solidFill>
              </a:rPr>
              <a:t>[ing]</a:t>
            </a:r>
            <a:r>
              <a:rPr lang="en" sz="2200"/>
              <a:t> one’s mouth and remov</a:t>
            </a:r>
            <a:r>
              <a:rPr lang="en" sz="2200">
                <a:solidFill>
                  <a:srgbClr val="0000FF"/>
                </a:solidFill>
              </a:rPr>
              <a:t>[ing] </a:t>
            </a:r>
            <a:r>
              <a:rPr lang="en" sz="2200"/>
              <a:t>all doubt.”</a:t>
            </a:r>
          </a:p>
          <a:p>
            <a:pPr indent="-368300" lvl="2" marL="1371600" rtl="0">
              <a:spcBef>
                <a:spcPts val="0"/>
              </a:spcBef>
              <a:buClr>
                <a:srgbClr val="0000FF"/>
              </a:buClr>
              <a:buSzPct val="100000"/>
              <a:buFont typeface="Arial"/>
              <a:buChar char="■"/>
            </a:pPr>
            <a:r>
              <a:rPr lang="en" sz="2200">
                <a:solidFill>
                  <a:srgbClr val="0000FF"/>
                </a:solidFill>
              </a:rPr>
              <a:t>clarification = writer has added “ing” to fit with grammar of sentence</a:t>
            </a:r>
          </a:p>
          <a:p>
            <a:pPr indent="-368300" lvl="2" marL="1371600">
              <a:spcBef>
                <a:spcPts val="0"/>
              </a:spcBef>
              <a:buClr>
                <a:srgbClr val="FF00FF"/>
              </a:buClr>
              <a:buSzPct val="100000"/>
              <a:buFont typeface="Arial"/>
              <a:buChar char="■"/>
            </a:pPr>
            <a:r>
              <a:rPr lang="en" sz="2200">
                <a:solidFill>
                  <a:srgbClr val="FF00FF"/>
                </a:solidFill>
              </a:rPr>
              <a:t>NOTICE: Writer has not put </a:t>
            </a:r>
            <a:r>
              <a:rPr b="1" i="1" lang="en" sz="2200">
                <a:solidFill>
                  <a:srgbClr val="FF00FF"/>
                </a:solidFill>
              </a:rPr>
              <a:t>is better than </a:t>
            </a:r>
            <a:r>
              <a:rPr lang="en" sz="2200">
                <a:solidFill>
                  <a:srgbClr val="FF00FF"/>
                </a:solidFill>
              </a:rPr>
              <a:t>in brackets or quotes because these are the writer’s own words, not the original author’s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/>
          <p:nvPr>
            <p:ph type="title"/>
          </p:nvPr>
        </p:nvSpPr>
        <p:spPr>
          <a:xfrm>
            <a:off x="457200" y="274643"/>
            <a:ext cx="8229600" cy="5354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Quote Blending Reminders cont.</a:t>
            </a:r>
          </a:p>
        </p:txBody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x="457200" y="751975"/>
            <a:ext cx="8229600" cy="58157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810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400"/>
              <a:t>When using </a:t>
            </a:r>
            <a:r>
              <a:rPr b="1" i="1" lang="en" sz="2400">
                <a:solidFill>
                  <a:srgbClr val="FF0000"/>
                </a:solidFill>
              </a:rPr>
              <a:t>that </a:t>
            </a:r>
            <a:r>
              <a:rPr lang="en" sz="2400"/>
              <a:t>before a quote, </a:t>
            </a:r>
            <a:r>
              <a:rPr b="1" i="1" lang="en" sz="2400"/>
              <a:t>always make the first letter of the first word lowercase</a:t>
            </a:r>
          </a:p>
          <a:p>
            <a:pPr indent="-368300" lvl="1" marL="9144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200"/>
              <a:t>EX: Twain believes </a:t>
            </a:r>
            <a:r>
              <a:rPr b="1" lang="en" sz="2200">
                <a:solidFill>
                  <a:srgbClr val="FF0000"/>
                </a:solidFill>
              </a:rPr>
              <a:t>that “[i]</a:t>
            </a:r>
            <a:r>
              <a:rPr lang="en" sz="2200"/>
              <a:t>t is better to remain silent and be thought a fool than to open one’s mouth and remove all doubt.”</a:t>
            </a:r>
          </a:p>
          <a:p>
            <a:pPr indent="-3810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400"/>
              <a:t>Place end punctuation </a:t>
            </a:r>
            <a:r>
              <a:rPr b="1" i="1" lang="en" sz="2400">
                <a:solidFill>
                  <a:srgbClr val="FF00FF"/>
                </a:solidFill>
              </a:rPr>
              <a:t>inside quote if there is no parenthetical citation</a:t>
            </a:r>
            <a:r>
              <a:rPr lang="en" sz="2400"/>
              <a:t> or </a:t>
            </a:r>
            <a:r>
              <a:rPr b="1" i="1" lang="en" sz="2400">
                <a:solidFill>
                  <a:srgbClr val="0000FF"/>
                </a:solidFill>
              </a:rPr>
              <a:t>outside quote if there is parenthetical citation</a:t>
            </a:r>
            <a:r>
              <a:rPr lang="en" sz="2400">
                <a:solidFill>
                  <a:srgbClr val="0000FF"/>
                </a:solidFill>
              </a:rPr>
              <a:t> </a:t>
            </a:r>
            <a:r>
              <a:rPr b="1" lang="en" sz="1800"/>
              <a:t>(except when a ? or ! appear in the original; then they go inside the quote and a period goes after the citation)</a:t>
            </a:r>
          </a:p>
          <a:p>
            <a:pPr indent="-368300" lvl="1" marL="9144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200"/>
              <a:t>EX: Twain maintains, “It is better to remain silent and be thought a fool than to open one’s mouth and remove all doubt</a:t>
            </a:r>
            <a:r>
              <a:rPr b="1" lang="en" sz="2200">
                <a:solidFill>
                  <a:srgbClr val="FF00FF"/>
                </a:solidFill>
              </a:rPr>
              <a:t>.”</a:t>
            </a:r>
          </a:p>
          <a:p>
            <a:pPr indent="-368300" lvl="1" marL="9144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200"/>
              <a:t>EX: A wise man once said, “It is better to remain silent and be thought a fool than to open one’s mouth and remove all doubt</a:t>
            </a:r>
            <a:r>
              <a:rPr b="1" lang="en" sz="2200">
                <a:solidFill>
                  <a:srgbClr val="0000FF"/>
                </a:solidFill>
              </a:rPr>
              <a:t>” (Twain).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 txBox="1"/>
          <p:nvPr>
            <p:ph type="title"/>
          </p:nvPr>
        </p:nvSpPr>
        <p:spPr>
          <a:xfrm>
            <a:off x="457200" y="274643"/>
            <a:ext cx="8229600" cy="4872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Quote Blending Reminders cont.</a:t>
            </a:r>
          </a:p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457200" y="655700"/>
            <a:ext cx="8229600" cy="59121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937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600"/>
              <a:t>Punctuate quotations of </a:t>
            </a:r>
            <a:r>
              <a:rPr b="1" i="1" lang="en" sz="2600"/>
              <a:t>3 or fewer lines</a:t>
            </a:r>
            <a:r>
              <a:rPr lang="en" sz="2600"/>
              <a:t> of poetry by placing a </a:t>
            </a:r>
            <a:r>
              <a:rPr b="1" i="1" lang="en" sz="2600">
                <a:solidFill>
                  <a:srgbClr val="FF0000"/>
                </a:solidFill>
              </a:rPr>
              <a:t>space + slash (/) + another space</a:t>
            </a:r>
            <a:r>
              <a:rPr lang="en" sz="2600">
                <a:solidFill>
                  <a:srgbClr val="FF0000"/>
                </a:solidFill>
              </a:rPr>
              <a:t> </a:t>
            </a:r>
            <a:r>
              <a:rPr lang="en" sz="2600"/>
              <a:t>between each line.  Also, place the </a:t>
            </a:r>
            <a:r>
              <a:rPr b="1" i="1" lang="en" sz="2600">
                <a:solidFill>
                  <a:srgbClr val="0000FF"/>
                </a:solidFill>
              </a:rPr>
              <a:t>line numbers in parenthetical citation</a:t>
            </a:r>
            <a:r>
              <a:rPr lang="en" sz="2600"/>
              <a:t>.</a:t>
            </a:r>
          </a:p>
          <a:p>
            <a:pPr indent="-368300" lvl="1" marL="9144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200"/>
              <a:t>EX: Poe writes, “Take this kiss upon the brow!</a:t>
            </a:r>
            <a:r>
              <a:rPr b="1" lang="en" sz="2200">
                <a:solidFill>
                  <a:srgbClr val="FF0000"/>
                </a:solidFill>
              </a:rPr>
              <a:t> / </a:t>
            </a:r>
            <a:r>
              <a:rPr lang="en" sz="2200"/>
              <a:t>And, in parting from you now,</a:t>
            </a:r>
            <a:r>
              <a:rPr b="1" lang="en" sz="2200">
                <a:solidFill>
                  <a:srgbClr val="FF0000"/>
                </a:solidFill>
              </a:rPr>
              <a:t> / </a:t>
            </a:r>
            <a:r>
              <a:rPr lang="en" sz="2200"/>
              <a:t>Thus much let me avow--” </a:t>
            </a:r>
            <a:r>
              <a:rPr b="1" lang="en" sz="2200">
                <a:solidFill>
                  <a:srgbClr val="0000FF"/>
                </a:solidFill>
              </a:rPr>
              <a:t>(1-3).</a:t>
            </a:r>
          </a:p>
          <a:p>
            <a:pPr indent="-3937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600"/>
              <a:t>Place quotations of </a:t>
            </a:r>
            <a:r>
              <a:rPr b="1" i="1" lang="en" sz="2600"/>
              <a:t>4+ lines </a:t>
            </a:r>
            <a:r>
              <a:rPr lang="en" sz="2600"/>
              <a:t>(verse and prose) in </a:t>
            </a:r>
            <a:r>
              <a:rPr b="1" i="1" lang="en" sz="2600">
                <a:solidFill>
                  <a:srgbClr val="FF00FF"/>
                </a:solidFill>
              </a:rPr>
              <a:t>block quote format</a:t>
            </a:r>
          </a:p>
          <a:p>
            <a:pPr indent="-368300" lvl="1" marL="9144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200"/>
              <a:t>EX: Poe questions the validity of our perceptions:</a:t>
            </a:r>
          </a:p>
          <a:p>
            <a:pPr indent="0" lvl="0" marL="457200" rtl="0">
              <a:spcBef>
                <a:spcPts val="0"/>
              </a:spcBef>
              <a:buNone/>
            </a:pPr>
            <a:r>
              <a:rPr lang="en" sz="2200"/>
              <a:t>				</a:t>
            </a:r>
            <a:r>
              <a:rPr lang="en" sz="2200">
                <a:solidFill>
                  <a:srgbClr val="FF00FF"/>
                </a:solidFill>
              </a:rPr>
              <a:t>O God! can I not save</a:t>
            </a:r>
          </a:p>
          <a:p>
            <a:pPr indent="0" lvl="0" marL="457200" rtl="0">
              <a:spcBef>
                <a:spcPts val="0"/>
              </a:spcBef>
              <a:buNone/>
            </a:pPr>
            <a:r>
              <a:rPr lang="en" sz="2200">
                <a:solidFill>
                  <a:srgbClr val="FF00FF"/>
                </a:solidFill>
              </a:rPr>
              <a:t>				One from the pitiless wave?</a:t>
            </a:r>
          </a:p>
          <a:p>
            <a:pPr indent="0" lvl="0" marL="457200" rtl="0">
              <a:spcBef>
                <a:spcPts val="0"/>
              </a:spcBef>
              <a:buNone/>
            </a:pPr>
            <a:r>
              <a:rPr lang="en" sz="2200">
                <a:solidFill>
                  <a:srgbClr val="FF00FF"/>
                </a:solidFill>
              </a:rPr>
              <a:t>				Is all that we see or seem</a:t>
            </a:r>
          </a:p>
          <a:p>
            <a:pPr indent="0" lvl="0" marL="457200" rtl="0">
              <a:spcBef>
                <a:spcPts val="0"/>
              </a:spcBef>
              <a:buNone/>
            </a:pPr>
            <a:r>
              <a:rPr lang="en" sz="2200">
                <a:solidFill>
                  <a:srgbClr val="FF00FF"/>
                </a:solidFill>
              </a:rPr>
              <a:t>				But a dream within a dream? (21-24)</a:t>
            </a:r>
          </a:p>
          <a:p>
            <a:pPr indent="0" lvl="0" marL="457200" rtl="0">
              <a:spcBef>
                <a:spcPts val="0"/>
              </a:spcBef>
              <a:buNone/>
            </a:pPr>
            <a:r>
              <a:rPr lang="en"/>
              <a:t>				</a:t>
            </a: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Quote Blending Reminder--The Last!</a:t>
            </a:r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If you have mentioned the author’s name in the text of your sentence, </a:t>
            </a:r>
            <a:r>
              <a:rPr b="1" i="1" lang="en"/>
              <a:t>you do not need to place it in parenthetical citation</a:t>
            </a:r>
            <a:r>
              <a:rPr lang="en"/>
              <a:t>.</a:t>
            </a:r>
          </a:p>
          <a:p>
            <a:pPr indent="-419100" lvl="0" marL="457200" rtl="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EX: </a:t>
            </a:r>
            <a:r>
              <a:rPr lang="en">
                <a:solidFill>
                  <a:srgbClr val="FF0000"/>
                </a:solidFill>
              </a:rPr>
              <a:t>Twain</a:t>
            </a:r>
            <a:r>
              <a:rPr lang="en"/>
              <a:t> maintains, “It is better to remain silent and be thought a fool than to open one’s mouth and remove all doubt.”</a:t>
            </a:r>
          </a:p>
          <a:p>
            <a:pPr indent="-419100" lvl="0" marL="457200"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>
                <a:solidFill>
                  <a:srgbClr val="FF0000"/>
                </a:solidFill>
              </a:rPr>
              <a:t>Poe</a:t>
            </a:r>
            <a:r>
              <a:rPr lang="en"/>
              <a:t> writes, “Take this kiss upon the brow!</a:t>
            </a:r>
            <a:r>
              <a:rPr b="1" lang="en"/>
              <a:t> / </a:t>
            </a:r>
            <a:r>
              <a:rPr lang="en"/>
              <a:t>And, in parting from you now,</a:t>
            </a:r>
            <a:r>
              <a:rPr b="1" lang="en"/>
              <a:t> / </a:t>
            </a:r>
            <a:r>
              <a:rPr lang="en"/>
              <a:t>Thus much let me avow--” (1-3).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